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10" r:id="rId3"/>
  </p:sldMasterIdLst>
  <p:notesMasterIdLst>
    <p:notesMasterId r:id="rId32"/>
  </p:notesMasterIdLst>
  <p:sldIdLst>
    <p:sldId id="257" r:id="rId4"/>
    <p:sldId id="258" r:id="rId5"/>
    <p:sldId id="311" r:id="rId6"/>
    <p:sldId id="288" r:id="rId7"/>
    <p:sldId id="279" r:id="rId8"/>
    <p:sldId id="274" r:id="rId9"/>
    <p:sldId id="275" r:id="rId10"/>
    <p:sldId id="317" r:id="rId11"/>
    <p:sldId id="299" r:id="rId12"/>
    <p:sldId id="291" r:id="rId13"/>
    <p:sldId id="292" r:id="rId14"/>
    <p:sldId id="293" r:id="rId15"/>
    <p:sldId id="295" r:id="rId16"/>
    <p:sldId id="296" r:id="rId17"/>
    <p:sldId id="294" r:id="rId18"/>
    <p:sldId id="302" r:id="rId19"/>
    <p:sldId id="300" r:id="rId20"/>
    <p:sldId id="297" r:id="rId21"/>
    <p:sldId id="301" r:id="rId22"/>
    <p:sldId id="265" r:id="rId23"/>
    <p:sldId id="287" r:id="rId24"/>
    <p:sldId id="268" r:id="rId25"/>
    <p:sldId id="272" r:id="rId26"/>
    <p:sldId id="315" r:id="rId27"/>
    <p:sldId id="313" r:id="rId28"/>
    <p:sldId id="314" r:id="rId29"/>
    <p:sldId id="271" r:id="rId30"/>
    <p:sldId id="2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F1E"/>
    <a:srgbClr val="9B2CBE"/>
    <a:srgbClr val="BBDEFB"/>
    <a:srgbClr val="EB7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5" autoAdjust="0"/>
    <p:restoredTop sz="78797" autoAdjust="0"/>
  </p:normalViewPr>
  <p:slideViewPr>
    <p:cSldViewPr snapToGrid="0">
      <p:cViewPr varScale="1">
        <p:scale>
          <a:sx n="86" d="100"/>
          <a:sy n="86" d="100"/>
        </p:scale>
        <p:origin x="118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Saysettha OT" panose="020B0504020207020204" pitchFamily="34" charset="-34"/>
                <a:ea typeface="+mn-ea"/>
                <a:cs typeface="Saysettha OT" panose="020B0504020207020204" pitchFamily="34" charset="-34"/>
              </a:defRPr>
            </a:pPr>
            <a:r>
              <a:rPr lang="lo-LA" sz="2400" baseline="0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ຮູບ </a:t>
            </a:r>
            <a:r>
              <a:rPr lang="en-US" sz="2400" baseline="0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1: </a:t>
            </a:r>
            <a:r>
              <a:rPr lang="lo-LA" sz="2400" baseline="0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ຜົນກະທົບຂອງ </a:t>
            </a:r>
            <a:r>
              <a:rPr lang="en-US" sz="2400" baseline="0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MNP </a:t>
            </a:r>
            <a:r>
              <a:rPr lang="lo-LA" sz="2400" baseline="0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ຕໍ່</a:t>
            </a:r>
            <a:r>
              <a:rPr lang="en-US" sz="2400" baseline="0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LAZ</a:t>
            </a:r>
            <a:r>
              <a:rPr lang="lo-LA" sz="2400" baseline="0" dirty="0">
                <a:solidFill>
                  <a:schemeClr val="tx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ສຸດທ້າຍອີງຕາມການເປັນພາວະເລືອດຈາງ</a:t>
            </a:r>
            <a:endParaRPr lang="en-US" sz="2400" baseline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MNP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Sheet1!$B$6:$C$6</c:f>
              <c:strCache>
                <c:ptCount val="2"/>
                <c:pt idx="0">
                  <c:v>Anemic</c:v>
                </c:pt>
                <c:pt idx="1">
                  <c:v>Non-anemic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-1.9</c:v>
                </c:pt>
                <c:pt idx="1">
                  <c:v>-1.93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C-420C-AE70-63DF5099B317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Sheet1!$B$6:$C$6</c:f>
              <c:strCache>
                <c:ptCount val="2"/>
                <c:pt idx="0">
                  <c:v>Anemic</c:v>
                </c:pt>
                <c:pt idx="1">
                  <c:v>Non-anemic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-1.92</c:v>
                </c:pt>
                <c:pt idx="1">
                  <c:v>-1.8800000000000001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9C-420C-AE70-63DF5099B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509120"/>
        <c:axId val="133510656"/>
      </c:barChart>
      <c:catAx>
        <c:axId val="13350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10656"/>
        <c:crosses val="autoZero"/>
        <c:auto val="1"/>
        <c:lblAlgn val="ctr"/>
        <c:lblOffset val="100"/>
        <c:noMultiLvlLbl val="0"/>
      </c:catAx>
      <c:valAx>
        <c:axId val="133510656"/>
        <c:scaling>
          <c:orientation val="minMax"/>
          <c:max val="0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>
                    <a:solidFill>
                      <a:schemeClr val="tx1"/>
                    </a:solidFill>
                  </a:rPr>
                  <a:t>LAZ at endline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0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Saysettha OT" panose="020B0504020207020204" pitchFamily="34" charset="-34"/>
                <a:ea typeface="+mn-ea"/>
                <a:cs typeface="Saysettha OT" panose="020B0504020207020204" pitchFamily="34" charset="-34"/>
              </a:defRPr>
            </a:pPr>
            <a:r>
              <a:rPr lang="lo-LA" sz="2400" b="0" i="0" baseline="0" dirty="0">
                <a:solidFill>
                  <a:sysClr val="windowText" lastClr="000000"/>
                </a:solidFill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ຮູບ</a:t>
            </a:r>
            <a:r>
              <a:rPr lang="en-US" sz="2400" b="0" i="0" baseline="0" dirty="0">
                <a:solidFill>
                  <a:sysClr val="windowText" lastClr="000000"/>
                </a:solidFill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 2: </a:t>
            </a:r>
            <a:r>
              <a:rPr lang="lo-LA" sz="2400" b="0" i="0" baseline="0" dirty="0">
                <a:solidFill>
                  <a:sysClr val="windowText" lastClr="000000"/>
                </a:solidFill>
                <a:effectLst/>
                <a:latin typeface="Saysettha OT" panose="020B0504020207020204" pitchFamily="34" charset="-34"/>
                <a:cs typeface="Saysettha OT" panose="020B0504020207020204" pitchFamily="34" charset="-34"/>
              </a:rPr>
              <a:t>ຜົນກະທົບຂອງຝຸ່ນວິຕາມິນ ແລະ ເກືອແຮ່ຕໍ່ອັດຕາຊຸກຊຸມຂອງອາການຖອກທ້ອງອີງຕາມລະດັບ </a:t>
            </a:r>
            <a:r>
              <a:rPr lang="en-US" sz="2400" b="0" i="0" u="none" strike="noStrike" baseline="0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IHbD</a:t>
            </a:r>
            <a:endParaRPr lang="en-US" sz="2400" baseline="0" dirty="0">
              <a:solidFill>
                <a:sysClr val="windowText" lastClr="000000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endParaRPr>
          </a:p>
        </c:rich>
      </c:tx>
      <c:layout>
        <c:manualLayout>
          <c:xMode val="edge"/>
          <c:yMode val="edge"/>
          <c:x val="0.1007046086150996"/>
          <c:y val="2.91864249571051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Saysettha OT" panose="020B0504020207020204" pitchFamily="34" charset="-34"/>
              <a:ea typeface="+mn-ea"/>
              <a:cs typeface="Saysettha OT" panose="020B0504020207020204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Sheet1!$A$27</c:f>
              <c:strCache>
                <c:ptCount val="1"/>
                <c:pt idx="0">
                  <c:v>MNP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Sheet1!$B$26:$C$26</c:f>
              <c:strCache>
                <c:ptCount val="2"/>
                <c:pt idx="0">
                  <c:v>IHbD</c:v>
                </c:pt>
                <c:pt idx="1">
                  <c:v>no IHbD</c:v>
                </c:pt>
              </c:strCache>
            </c:strRef>
          </c:cat>
          <c:val>
            <c:numRef>
              <c:f>Sheet1!$B$27:$C$27</c:f>
              <c:numCache>
                <c:formatCode>General</c:formatCode>
                <c:ptCount val="2"/>
                <c:pt idx="0">
                  <c:v>1.37</c:v>
                </c:pt>
                <c:pt idx="1">
                  <c:v>1.1499999999999992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D-4044-9744-1CCA6BFF13D5}"/>
            </c:ext>
          </c:extLst>
        </c:ser>
        <c:ser>
          <c:idx val="1"/>
          <c:order val="1"/>
          <c:tx>
            <c:strRef>
              <c:f>Sheet1!$A$28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Sheet1!$B$26:$C$26</c:f>
              <c:strCache>
                <c:ptCount val="2"/>
                <c:pt idx="0">
                  <c:v>IHbD</c:v>
                </c:pt>
                <c:pt idx="1">
                  <c:v>no IHbD</c:v>
                </c:pt>
              </c:strCache>
            </c:strRef>
          </c:cat>
          <c:val>
            <c:numRef>
              <c:f>Sheet1!$B$28:$C$28</c:f>
              <c:numCache>
                <c:formatCode>General</c:formatCode>
                <c:ptCount val="2"/>
                <c:pt idx="0">
                  <c:v>1.21</c:v>
                </c:pt>
                <c:pt idx="1">
                  <c:v>1.37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AD-4044-9744-1CCA6BFF1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556480"/>
        <c:axId val="133632000"/>
      </c:barChart>
      <c:catAx>
        <c:axId val="13355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32000"/>
        <c:crosses val="autoZero"/>
        <c:auto val="1"/>
        <c:lblAlgn val="ctr"/>
        <c:lblOffset val="100"/>
        <c:noMultiLvlLbl val="0"/>
      </c:catAx>
      <c:valAx>
        <c:axId val="1336320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>
                    <a:solidFill>
                      <a:schemeClr val="tx1"/>
                    </a:solidFill>
                  </a:rPr>
                  <a:t>Diarrhea prevalence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5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A5150-B068-4094-BD96-17450F3BA8CF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E36D7-91D4-45E0-8C34-B3E2B01887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2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87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28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68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96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36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52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35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06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25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8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3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53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96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75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4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4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impact of MNP on LAZ at endline was marginally modified by baseline Hb (P for interaction = 0.082).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There was a trend towards a small adverse effect on growth among non-anemic children.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MNP had a small beneficial impact on longitudinal diarrhea prevalence among children without IHbD and a small adverse effect among children with IHbD (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for interaction = 0.095)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75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83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7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60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43BD-9ABC-4176-B9C5-2A81BDAD68A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7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97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ຈຸດປະສົງຂອງໂຄງການແມ່ນເພື່ອຊອກຫາ ວີທີ່ ທີ່ດີທີ່ສຸດໃນການໃຫ້ທາດ ຊີ່ງ ຈາກ 3 ຮູບແແບບ ທີ່ກ່າວມາຂ້າງຕົ້ນ</a:t>
            </a:r>
          </a:p>
          <a:p>
            <a:r>
              <a:rPr lang="lo-LA" dirty="0"/>
              <a:t>ເຊີ່ງໂຄງການໄດ້ມີການແບ່ງ ປະຊາກອນທີ່ເຂົ້າຮວ່ມການສືກສາ ເປັນ 4 ກຸ່ມ ເຊ່ງມີການແຈກຢາຍທາດຊີ່ງໃນຮູບແບບ ທີ່ແຕກຕ່າງກັນ </a:t>
            </a:r>
          </a:p>
          <a:p>
            <a:r>
              <a:rPr lang="lo-LA" dirty="0"/>
              <a:t>1, ໃຫ້ສະເພາະເວລາທີ່ເັດມີອາການຖອກທ້ອງ</a:t>
            </a:r>
          </a:p>
          <a:p>
            <a:r>
              <a:rPr lang="lo-LA" dirty="0"/>
              <a:t>2 ໃນກີນເປັນປະຈຳທຸກມື້</a:t>
            </a:r>
          </a:p>
          <a:p>
            <a:r>
              <a:rPr lang="lo-LA" dirty="0"/>
              <a:t>3, ໃຫ້ໃນຮູບແບບ ທາດຊີ່ງ ຮວ່ມກັບຝຸ່ນວີຕາມີນ ແລະ ເກືອແຮ່ຊະນິດອື່ນໆ ໃຫ້ກີນທຸກມື້</a:t>
            </a:r>
          </a:p>
          <a:p>
            <a:r>
              <a:rPr lang="lo-LA" dirty="0"/>
              <a:t>4 ກຸ່ມຄວບຄຸມ ໃຫ້ຢາຫລອກ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8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08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A830A74D-746B-4DC6-A253-283B347FB79B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43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ໂຄງການເຮົາ ໄດ້ມີການແຈກຢາຍ ທາດຊີງ ແບ່ງເປັນ 2 ຊະນິດ ຄື ຊະນິດທີ່ໃຫ້ກີນທຸກມື້ ແລະ ສະນິດ ທີ່ໃຫ້ກີນ ສະເພາະເວລາຖອກທ້ອງ</a:t>
            </a:r>
          </a:p>
          <a:p>
            <a:r>
              <a:rPr lang="lo-LA" dirty="0"/>
              <a:t>ເຊີ່ງປະຊາກອນທີ່ເຮັດການສືກສາ ຈະຖືກແບ່ງອອກເປັນ 4 ກຸ່ມ ແລະ ທຸກກຸ່ມຈະໄດ້ຮັບ ໂອລາລິດ ທີ່ເປັນການປີ່ນປົວແບບມາດຕະຖານຂອງບ້ານເຮົາ ແລະ ຈະໄດ້ຮັບທາດຊີ່ງທີ່ເປັນແບບກີນທຸກມື້ ຫລື ແບບກີນສະເພາະເວລາຖອກທ້ອງ</a:t>
            </a:r>
          </a:p>
          <a:p>
            <a:r>
              <a:rPr lang="lo-LA" dirty="0"/>
              <a:t>ການສືກສານີເປັນແບບ</a:t>
            </a:r>
            <a:r>
              <a:rPr lang="en-US" dirty="0"/>
              <a:t> double </a:t>
            </a:r>
            <a:r>
              <a:rPr lang="en-US" dirty="0" err="1"/>
              <a:t>blint</a:t>
            </a:r>
            <a:r>
              <a:rPr lang="en-US" dirty="0"/>
              <a:t> </a:t>
            </a:r>
            <a:r>
              <a:rPr lang="lo-LA" dirty="0"/>
              <a:t>ຄື ບໍ່ມີໃຜສາມາດຮູ້ໄດ້ວ່າຢາກຸ່ມໃດເປັນຢາຫລອກ ແລະ ຕົວຢາໃດເປັນຢາແທ້ ລວມເຖີ່ງນັກວິໃຈ  ຖ້າກຸ່ມໃດໄດ້ຮັບທາດຊີ່ງ ແທ້ເປັນແບບກີນທຸກມື້ ຢາທີ່ເປັນແບບປີ່ນປົວຈະເປັນຢາຫລອກ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26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73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E36D7-91D4-45E0-8C34-B3E2B018872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6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5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70F56-3CEF-404C-9E69-842897DB7939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944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B114B3-5069-40FC-8977-0AC4515C73CD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6558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0F59F-E081-40E8-81F7-B9D4668D07C6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9234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31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4000" y="6356350"/>
            <a:ext cx="91440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91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07927-4EE9-4C54-9D56-A557DBA31071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2810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A645F5-AEC0-4CAD-894A-C28E140DFF51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5728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7CDD0C-1152-4A86-9972-A1A841A5488E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0740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6FBEA-5532-4FC1-9527-D14981FCDAF5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7222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0ABCAB-B964-4BD3-8B01-2A72B64B5123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189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4000" y="6356350"/>
            <a:ext cx="91440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3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67DE8-7A06-472C-BB37-C45D4C38F495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6808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EDB249-58B5-4206-AD35-B6E66BACB032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3894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70F56-3CEF-404C-9E69-842897DB7939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0411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B114B3-5069-40FC-8977-0AC4515C73CD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2736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0F59F-E081-40E8-81F7-B9D4668D07C6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6551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884C-A218-4421-A63B-1684127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B4C7-9FDB-4890-AFEE-204B73321E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48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884C-A218-4421-A63B-1684127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B4C7-9FDB-4890-AFEE-204B73321E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89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884C-A218-4421-A63B-1684127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B4C7-9FDB-4890-AFEE-204B73321E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17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884C-A218-4421-A63B-1684127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B4C7-9FDB-4890-AFEE-204B73321E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04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884C-A218-4421-A63B-1684127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B4C7-9FDB-4890-AFEE-204B73321E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9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07927-4EE9-4C54-9D56-A557DBA31071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1256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884C-A218-4421-A63B-1684127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B4C7-9FDB-4890-AFEE-204B73321E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5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884C-A218-4421-A63B-1684127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B4C7-9FDB-4890-AFEE-204B73321E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92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884C-A218-4421-A63B-1684127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B4C7-9FDB-4890-AFEE-204B73321E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0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884C-A218-4421-A63B-1684127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B4C7-9FDB-4890-AFEE-204B73321E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08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884C-A218-4421-A63B-1684127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B4C7-9FDB-4890-AFEE-204B73321E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07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884C-A218-4421-A63B-168412771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B4C7-9FDB-4890-AFEE-204B73321E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9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A645F5-AEC0-4CAD-894A-C28E140DFF51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00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7CDD0C-1152-4A86-9972-A1A841A5488E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823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6FBEA-5532-4FC1-9527-D14981FCDAF5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932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0ABCAB-B964-4BD3-8B01-2A72B64B5123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623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67DE8-7A06-472C-BB37-C45D4C38F495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647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EDB249-58B5-4206-AD35-B6E66BACB032}" type="slidenum">
              <a:rPr lang="en-US" altLang="en-US"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284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" y="1825625"/>
            <a:ext cx="11830050" cy="4351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5963" y="160338"/>
            <a:ext cx="10015537" cy="13255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450" y="6356350"/>
            <a:ext cx="1183005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12524"/>
            <a:ext cx="1780039" cy="15019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0108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" y="1825625"/>
            <a:ext cx="11830050" cy="4351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5963" y="160338"/>
            <a:ext cx="10015537" cy="13255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450" y="6356350"/>
            <a:ext cx="11830050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9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859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46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5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232228"/>
            <a:ext cx="11582400" cy="3854579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lo-LA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ຜົນໄດ້ຮັບຈາກການປິ່ນປົວອາການຖອກທ້ອງໃນເດັກນ້ອຍໃນ ສປປລາວ</a:t>
            </a:r>
            <a:br>
              <a:rPr lang="en-GB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lo-LA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ຜ</a:t>
            </a:r>
            <a:r>
              <a:rPr lang="en-GB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່</a:t>
            </a:r>
            <a:r>
              <a:rPr lang="en-GB" sz="3600" dirty="0" err="1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ານ</a:t>
            </a:r>
            <a:r>
              <a:rPr lang="en-GB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2 ຮູບແບບຂອງ</a:t>
            </a:r>
            <a:r>
              <a:rPr lang="en-GB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</a:t>
            </a:r>
            <a:r>
              <a:rPr lang="lo-LA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ານເສີມຊິງສຳລັບປ້ອງກັນປະຈຳວັນ ແລະ </a:t>
            </a:r>
            <a:r>
              <a:rPr lang="en-GB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</a:t>
            </a:r>
            <a:r>
              <a:rPr lang="lo-LA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ານເສີມຊິງສຳລັບປິ່ນປົວອາການຖອກທ້ອງ</a:t>
            </a:r>
            <a:br>
              <a:rPr lang="en-GB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br>
              <a:rPr lang="en-GB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lo-LA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ຜ</a:t>
            </a:r>
            <a:r>
              <a:rPr lang="en-GB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ົ</a:t>
            </a:r>
            <a:r>
              <a:rPr lang="lo-LA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ນຕໍ່ກັບລະດັບສານວິຕາມິນ ແລະ ເກືອແຮ່ ແລະ ເລືອດຈາງ, </a:t>
            </a:r>
            <a:br>
              <a:rPr lang="en-GB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lo-LA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ການຈະເລີນເຕີບໂຕ</a:t>
            </a:r>
            <a:r>
              <a:rPr lang="en-GB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ແລະ</a:t>
            </a:r>
            <a:r>
              <a:rPr lang="en-GB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ການປິ່ນປົວອາການຖອກທ້ອງ</a:t>
            </a:r>
            <a:br>
              <a:rPr lang="en-GB" sz="3600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endParaRPr lang="en-US" sz="3200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0516" y="4418467"/>
            <a:ext cx="3520751" cy="1655762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2800" b="1" dirty="0">
                <a:solidFill>
                  <a:schemeClr val="bg2">
                    <a:lumMod val="2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ການສຶກສາລາວຊິງ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67" y="4617176"/>
            <a:ext cx="4562433" cy="1172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6644FF-C9B6-41F9-A7CD-036202521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4060114"/>
            <a:ext cx="2438401" cy="256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4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o-LA" sz="2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ຄຸນລັກສະນະພື້ນຖານ, ຄວາມຮ່ວມມືໃນການນຳໃຊ້ ແລະ </a:t>
            </a:r>
            <a:br>
              <a:rPr lang="en-GB" sz="2800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-US" sz="2800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ການ</a:t>
            </a:r>
            <a:r>
              <a:rPr lang="en-US" sz="2800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800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ລົດ</a:t>
            </a:r>
            <a:r>
              <a:rPr lang="en-US" sz="2800" dirty="0">
                <a:latin typeface="Saysettha OT" panose="020B0504020207020204" pitchFamily="34" charset="-34"/>
                <a:cs typeface="Saysettha OT" panose="020B0504020207020204" pitchFamily="34" charset="-34"/>
              </a:rPr>
              <a:t>​​</a:t>
            </a:r>
            <a:r>
              <a:rPr lang="en-US" sz="2800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ຈຳ</a:t>
            </a:r>
            <a:r>
              <a:rPr lang="en-US" sz="2800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800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ນວນ</a:t>
            </a:r>
            <a:r>
              <a:rPr lang="en-US" sz="2800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729861"/>
              </p:ext>
            </p:extLst>
          </p:nvPr>
        </p:nvGraphicFramePr>
        <p:xfrm>
          <a:off x="624115" y="1919059"/>
          <a:ext cx="6798186" cy="3255608"/>
        </p:xfrm>
        <a:graphic>
          <a:graphicData uri="http://schemas.openxmlformats.org/drawingml/2006/table">
            <a:tbl>
              <a:tblPr firstRow="1" firstCol="1" bandRow="1"/>
              <a:tblGrid>
                <a:gridCol w="4229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31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 </a:t>
                      </a:r>
                      <a:r>
                        <a:rPr lang="lo-LA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ຕົວຜັນແປ</a:t>
                      </a:r>
                      <a:endParaRPr lang="en-US" sz="2000" b="0" dirty="0"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39953" marR="399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ຄ່າ</a:t>
                      </a:r>
                      <a:endParaRPr lang="en-US" sz="2000" b="0" dirty="0"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39953" marR="399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ຈຳນວນ</a:t>
                      </a:r>
                      <a:endParaRPr lang="en-US" sz="2000" b="0" dirty="0"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39953" marR="399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3433</a:t>
                      </a:r>
                    </a:p>
                  </a:txBody>
                  <a:tcPr marL="39953" marR="399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2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ອາຍຸ</a:t>
                      </a:r>
                      <a:r>
                        <a:rPr lang="en-US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 (</a:t>
                      </a:r>
                      <a:r>
                        <a:rPr lang="lo-LA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ເດືອນ</a:t>
                      </a:r>
                      <a:r>
                        <a:rPr lang="en-US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)</a:t>
                      </a:r>
                    </a:p>
                  </a:txBody>
                  <a:tcPr marL="39953" marR="399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14.3 ±  5.0</a:t>
                      </a:r>
                    </a:p>
                  </a:txBody>
                  <a:tcPr marL="39953" marR="399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2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ເພດຊາຍ</a:t>
                      </a:r>
                      <a:r>
                        <a:rPr lang="en-US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, n (%)</a:t>
                      </a:r>
                    </a:p>
                  </a:txBody>
                  <a:tcPr marL="39953" marR="399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 51.1</a:t>
                      </a:r>
                    </a:p>
                  </a:txBody>
                  <a:tcPr marL="39953" marR="399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5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ລວງສູງຫຼຸດມາດຕະຖານ</a:t>
                      </a:r>
                      <a:r>
                        <a:rPr lang="en-US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, n (%)</a:t>
                      </a:r>
                    </a:p>
                  </a:txBody>
                  <a:tcPr marL="39953" marR="399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39.7</a:t>
                      </a:r>
                    </a:p>
                  </a:txBody>
                  <a:tcPr marL="39953" marR="399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5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ເລືອດຈາງ</a:t>
                      </a:r>
                      <a:r>
                        <a:rPr lang="en-US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, n (%)</a:t>
                      </a:r>
                    </a:p>
                  </a:txBody>
                  <a:tcPr marL="39953" marR="399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54.8</a:t>
                      </a:r>
                    </a:p>
                  </a:txBody>
                  <a:tcPr marL="39953" marR="399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2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ຂາດສານຊິງ</a:t>
                      </a:r>
                      <a:r>
                        <a:rPr lang="en-US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* (%)</a:t>
                      </a:r>
                    </a:p>
                  </a:txBody>
                  <a:tcPr marL="39953" marR="399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75.4</a:t>
                      </a:r>
                    </a:p>
                  </a:txBody>
                  <a:tcPr marL="39953" marR="399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2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ແຟລິຕິນຕໍ່າ</a:t>
                      </a:r>
                      <a:r>
                        <a:rPr lang="en-US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*(%)</a:t>
                      </a:r>
                    </a:p>
                  </a:txBody>
                  <a:tcPr marL="39953" marR="399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26.1</a:t>
                      </a:r>
                    </a:p>
                  </a:txBody>
                  <a:tcPr marL="39953" marR="399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2691" y="5276859"/>
            <a:ext cx="6220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aysettha OT" panose="020B0504020207020204" pitchFamily="34" charset="-34"/>
                <a:cs typeface="Saysettha OT" panose="020B0504020207020204" pitchFamily="34" charset="-34"/>
              </a:rPr>
              <a:t>*</a:t>
            </a:r>
            <a:r>
              <a:rPr lang="lo-LA" i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ສານຊິງໃນພລາສມາຕ່ຳ</a:t>
            </a:r>
            <a:r>
              <a:rPr lang="en-US" i="1" dirty="0">
                <a:latin typeface="Saysettha OT" panose="020B0504020207020204" pitchFamily="34" charset="-34"/>
                <a:cs typeface="Saysettha OT" panose="020B0504020207020204" pitchFamily="34" charset="-34"/>
              </a:rPr>
              <a:t>&lt; 65 </a:t>
            </a:r>
            <a:r>
              <a:rPr lang="en-US" i="1" dirty="0"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rPr>
              <a:t>µg/</a:t>
            </a:r>
            <a:r>
              <a:rPr lang="en-US" i="1" dirty="0" err="1"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rPr>
              <a:t>dL</a:t>
            </a:r>
            <a:r>
              <a:rPr lang="en-US" i="1" dirty="0"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rPr>
              <a:t>;</a:t>
            </a:r>
            <a:r>
              <a:rPr lang="lo-LA" i="1" dirty="0"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rPr>
              <a:t> </a:t>
            </a:r>
            <a:r>
              <a:rPr lang="en-US" i="1" dirty="0" err="1"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rPr>
              <a:t>ferritin</a:t>
            </a:r>
            <a:r>
              <a:rPr lang="lo-LA" i="1" dirty="0"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rPr>
              <a:t> ຕໍ່າ</a:t>
            </a:r>
            <a:r>
              <a:rPr lang="en-US" i="1" dirty="0"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rPr>
              <a:t> &lt; 12 µg/L. </a:t>
            </a:r>
            <a:br>
              <a:rPr lang="en-US" i="1" dirty="0"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rPr>
            </a:br>
            <a:r>
              <a:rPr lang="lo-LA" i="1" dirty="0"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rPr>
              <a:t>ຊິງແລະ ແຟລິຕິນ ໃນພລາສມາ ປັບສຳລັບການອັກເສບ</a:t>
            </a:r>
            <a:r>
              <a:rPr lang="en-US" i="1" dirty="0"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rPr>
              <a:t> (CRP, AGP)</a:t>
            </a:r>
            <a:endParaRPr lang="en-US" i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8593" y="2597686"/>
            <a:ext cx="38619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20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ຄວາມສຳເລັດຂອງການປະຕິບັດການສຶກສາ</a:t>
            </a:r>
            <a:r>
              <a:rPr lang="en-US" sz="20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endParaRPr lang="en-US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ລະດັບຄວາມຮ່ວມມືໃນການນຳໃຊ້ສານເສີມອາຫານສຳລັບປ້ອງກັນປະຈຳວັນທີ່ໄດ້ຮັບລາຍງານແມ່ນ </a:t>
            </a:r>
            <a:r>
              <a:rPr lang="en-US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~91%</a:t>
            </a:r>
          </a:p>
          <a:p>
            <a:endParaRPr lang="en-US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en-US" dirty="0" err="1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</a:t>
            </a:r>
            <a:r>
              <a:rPr lang="en-US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dirty="0" err="1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ລົດ</a:t>
            </a:r>
            <a:r>
              <a:rPr lang="en-US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​​</a:t>
            </a:r>
            <a:r>
              <a:rPr lang="en-US" dirty="0" err="1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ຈຳ</a:t>
            </a:r>
            <a:r>
              <a:rPr lang="en-US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dirty="0" err="1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ນວນ</a:t>
            </a:r>
            <a:r>
              <a:rPr lang="en-US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(Attrition) </a:t>
            </a:r>
            <a:r>
              <a:rPr lang="en-US" dirty="0" err="1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ແມ່ນ</a:t>
            </a:r>
            <a:r>
              <a:rPr lang="en-US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13%</a:t>
            </a:r>
          </a:p>
          <a:p>
            <a:endParaRPr lang="en-US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410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963" y="136525"/>
            <a:ext cx="10015537" cy="132556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o-LA" sz="4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ຜົນທີ່ໄດ້ຮັບຕໍ່ລະດັບຊິງ</a:t>
            </a:r>
            <a:endParaRPr lang="en-US" sz="4400" dirty="0">
              <a:highlight>
                <a:srgbClr val="FFFF00"/>
              </a:highligh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235327"/>
              </p:ext>
            </p:extLst>
          </p:nvPr>
        </p:nvGraphicFramePr>
        <p:xfrm>
          <a:off x="171451" y="1858092"/>
          <a:ext cx="11830049" cy="1900361"/>
        </p:xfrm>
        <a:graphic>
          <a:graphicData uri="http://schemas.openxmlformats.org/drawingml/2006/table">
            <a:tbl>
              <a:tblPr firstRow="1" firstCol="1" bandRow="1"/>
              <a:tblGrid>
                <a:gridCol w="2725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6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ລະດັບຊິງ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PZ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TZ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MNP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8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ຄວບຄຸມ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P-value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  N = 568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ສານຊິງໃນພ</a:t>
                      </a:r>
                      <a:r>
                        <a:rPr lang="lo-LA" sz="1800" dirty="0">
                          <a:solidFill>
                            <a:schemeClr val="tx1"/>
                          </a:solidFill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ລາສ</a:t>
                      </a:r>
                      <a:r>
                        <a:rPr lang="lo-LA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ມາ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(µg/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dL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)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66.4 (64.0, 68.9)</a:t>
                      </a:r>
                      <a:r>
                        <a:rPr lang="en-US" sz="1800" kern="1200" baseline="30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+mn-ea"/>
                          <a:cs typeface="Phetsarath OT" pitchFamily="2" charset="0"/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56.8 (54.7, 8.9)</a:t>
                      </a:r>
                      <a:r>
                        <a:rPr lang="en-US" sz="1800" kern="1200" baseline="30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+mn-ea"/>
                          <a:cs typeface="Phetsarath OT" pitchFamily="2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62.2 (59.8, 64.5)</a:t>
                      </a:r>
                      <a:r>
                        <a:rPr lang="en-US" sz="1800" kern="1200" baseline="30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+mn-ea"/>
                          <a:cs typeface="Phetsarath OT" pitchFamily="2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56.0 (53.9, 58.1)</a:t>
                      </a:r>
                      <a:r>
                        <a:rPr lang="en-US" sz="1800" kern="1200" baseline="30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+mn-ea"/>
                          <a:cs typeface="Phetsarath OT" pitchFamily="2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&lt;0.001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8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  </a:t>
                      </a:r>
                      <a:r>
                        <a:rPr lang="lo-LA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ຂາດສານຊິງ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(%)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50.7 (42.7, 58.8)</a:t>
                      </a:r>
                      <a:r>
                        <a:rPr lang="en-US" sz="1800" kern="1200" baseline="30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+mn-ea"/>
                          <a:cs typeface="Phetsarath OT" pitchFamily="2" charset="0"/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79.2 (72.4, 6.0)</a:t>
                      </a:r>
                      <a:r>
                        <a:rPr lang="en-US" sz="1800" kern="1200" baseline="30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+mn-ea"/>
                          <a:cs typeface="Phetsarath OT" pitchFamily="2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59.1 (51.0, 67.2)</a:t>
                      </a:r>
                      <a:r>
                        <a:rPr lang="en-US" sz="1800" kern="1200" baseline="30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+mn-ea"/>
                          <a:cs typeface="Phetsarath OT" pitchFamily="2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78.6 (72.0, 85.3)</a:t>
                      </a:r>
                      <a:r>
                        <a:rPr lang="en-US" sz="1800" kern="1200" baseline="30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+mn-ea"/>
                          <a:cs typeface="Phetsarath OT" pitchFamily="2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&lt;0.001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9588" y="3872299"/>
            <a:ext cx="1081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ຄ່າໃນແຖວດຽວກັນທີ່ມີຕົວໜັງສືຕ່າງກັນແມ່ນມີຄວາມແຕກຕ່າງກັນຢ່າງມີໄນຍະສຳຄັນດ້ານສະຖິຕິ</a:t>
            </a:r>
            <a:r>
              <a:rPr lang="en-US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(p&lt;0.05). </a:t>
            </a:r>
          </a:p>
          <a:p>
            <a:pPr algn="ctr"/>
            <a:r>
              <a:rPr lang="lo-LA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ຂໍ້ມູນຖືກປັບສຳລັບພື້ນຖານຄວາມເຂັ້ມຂຸ້ນຂອງສານຊິງໃນພລາສມາ, ອາຍຸ, ເພດ ແລະ ແຂວງ</a:t>
            </a:r>
            <a:endParaRPr lang="en-US" dirty="0">
              <a:solidFill>
                <a:prstClr val="black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466" y="4904559"/>
            <a:ext cx="10813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-GB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</a:t>
            </a:r>
            <a:r>
              <a:rPr lang="lo-LA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ານເສີມຊິງສຳລັບປ້ອງກັນ ແລະ ຝຸ່ນວິຕາມິນ ແລະ ເກືອແຮ່ເຮັດໃຫ້ຄວາມເຂັ້ມຂຸ້ນຂອງສານຊິງໃນພລາສມາເພີ່ມຂຶ້ນ ແລະ ຫຼຸດຜ່ອນອັດຕາຊຸກຊຸມຂອງການຂາດທາດຊິງເມື່ອທຽບກັບກຸ່ມທີ່ໃຊ້ສານເສີມຊິງສຳລັບປິ່ນປົວ ແລະ ກຸ່ມຄວບຄຸມ</a:t>
            </a:r>
            <a:endParaRPr lang="en-US" sz="24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9863" y="2398954"/>
            <a:ext cx="1828800" cy="110803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93731" y="2399421"/>
            <a:ext cx="1828800" cy="110803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o-LA" sz="4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ຜົນທີ່ໄດ້ຮັບຕໍ່ລະດັບທາດເຫຼັກ</a:t>
            </a:r>
            <a:endParaRPr lang="en-US" sz="4000" dirty="0">
              <a:highlight>
                <a:srgbClr val="FFFF00"/>
              </a:highligh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274353"/>
              </p:ext>
            </p:extLst>
          </p:nvPr>
        </p:nvGraphicFramePr>
        <p:xfrm>
          <a:off x="50152" y="1853040"/>
          <a:ext cx="11830049" cy="2536860"/>
        </p:xfrm>
        <a:graphic>
          <a:graphicData uri="http://schemas.openxmlformats.org/drawingml/2006/table">
            <a:tbl>
              <a:tblPr firstRow="1" firstCol="1" bandRow="1"/>
              <a:tblGrid>
                <a:gridCol w="2725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6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55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dirty="0">
                          <a:solidFill>
                            <a:schemeClr val="tx1"/>
                          </a:solidFill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ລະດັບ</a:t>
                      </a:r>
                      <a:r>
                        <a:rPr lang="lo-LA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ທາດເຫຼັກ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TZ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PZ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MNP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ຄວບຄຸມ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P-value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N = 568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ແຟລິຕິນໃນພລາສມາ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(mg/L)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26.0 ± 1.4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b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28.1± 1.5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b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37.2 ± 2.0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a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26.7 ± 1.4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b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&lt;0.001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  </a:t>
                      </a:r>
                      <a:r>
                        <a:rPr lang="lo-LA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ແຟລິຕິນຕ່ຳ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(%)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17.6 ±2.7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b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14.2 ±3.0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b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4.8 ± 2.0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15.4 ± 2.0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b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0.021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sTfR</a:t>
                      </a:r>
                      <a:r>
                        <a:rPr lang="lo-LA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ໃນພລາສມາ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(mg/L)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10.3 ± 0.3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b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10.2 ± 0.2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b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9.5 ± 0.2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a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10.4 ± 0.2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b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0.0183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TfR</a:t>
                      </a:r>
                      <a:r>
                        <a:rPr lang="lo-LA" sz="2000" baseline="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ສູງ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&gt;8.3 mg/L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62.4 ± 3.5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63.9 ± 3.4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58.2 ± 3.6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65.9 ± 3.6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0.4897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2818" y="4800111"/>
            <a:ext cx="1081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ຄ່າທີ່ຢູ່ແຖວດຽວກັນທີ່ມີຕົວອັກສອນຕ່າງກັນແມ່ນມີຄວາມແຕກຕ່າງກັນຢ່າງມີໄນຍະສຳຄັນດ້ານສະຖິຕິ</a:t>
            </a:r>
            <a:r>
              <a:rPr lang="en-US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(p&lt;0.05). </a:t>
            </a:r>
            <a:br>
              <a:rPr lang="en-US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lo-LA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ຂໍ້ມູນຖືກປັບສຳລັບລະດັບພື້ນຖານ, ອາຍຸ, ເພດ ແລະ ເມືອງ</a:t>
            </a:r>
            <a:endParaRPr lang="en-US" dirty="0">
              <a:solidFill>
                <a:prstClr val="black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164" y="5525353"/>
            <a:ext cx="1183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ຝຸ່ນວິຕາມິນ ແລະ ເກືອແຮ່ເພີ່ມລະດັບແຟລິຕິນໃນພລາສມາ ແລະ ຄວາມເຂັມຂຸ້ນຂອງ </a:t>
            </a:r>
            <a:r>
              <a:rPr lang="en-US" sz="2400" dirty="0" err="1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sTfR</a:t>
            </a:r>
            <a:r>
              <a:rPr lang="en-US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ແລະ ຫຼຸດຜ່ອນອັດຕາຊຸກຊຸມຂອງການມີແຟລິຕິນຕ່ຳເມື່ອທຽບກັບ </a:t>
            </a:r>
            <a:r>
              <a:rPr lang="en-US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TZ, PZ </a:t>
            </a:r>
            <a:r>
              <a:rPr lang="lo-LA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ແລະ </a:t>
            </a:r>
            <a:r>
              <a:rPr lang="en-US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ກຸ່ມຄວບຄຸມ</a:t>
            </a:r>
            <a:r>
              <a:rPr lang="en-US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057016" y="3107356"/>
            <a:ext cx="1797788" cy="4069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57016" y="2129662"/>
            <a:ext cx="1797788" cy="88247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o-LA" sz="4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ຜົນທີ່ໄດ້ຮັບຕໍ່ລະດັບເຮໂມໂກບິນ </a:t>
            </a:r>
            <a:br>
              <a:rPr lang="en-GB" sz="4000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lo-LA" sz="4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ລະດັບເລືອດຈາງ</a:t>
            </a:r>
            <a:endParaRPr lang="en-US" sz="4000" dirty="0">
              <a:highlight>
                <a:srgbClr val="FFFF00"/>
              </a:highligh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41546"/>
              </p:ext>
            </p:extLst>
          </p:nvPr>
        </p:nvGraphicFramePr>
        <p:xfrm>
          <a:off x="202146" y="2701640"/>
          <a:ext cx="11830049" cy="1414807"/>
        </p:xfrm>
        <a:graphic>
          <a:graphicData uri="http://schemas.openxmlformats.org/drawingml/2006/table">
            <a:tbl>
              <a:tblPr firstRow="1" firstCol="1" bandRow="1"/>
              <a:tblGrid>
                <a:gridCol w="2725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6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TZ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PZ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MNP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ຄວບຄຸມ</a:t>
                      </a:r>
                      <a:endParaRPr lang="en-US" sz="2000" b="1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P-value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N=2888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  </a:t>
                      </a:r>
                      <a:r>
                        <a:rPr lang="lo-LA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ເຮໂມໂກບິນ</a:t>
                      </a: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(g/L)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110.6 ± 0.4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110.4 ± 0.4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111.6 ± 0.4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110.6 ± 0.4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0.09</a:t>
                      </a:r>
                      <a:r>
                        <a:rPr lang="en-US" sz="2000" baseline="30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</a:t>
                      </a:r>
                      <a:endParaRPr lang="en-US" sz="20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ເລືອດຈາງ</a:t>
                      </a: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, n (%)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42.4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44.9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39.2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43.2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0.14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8227" y="4613559"/>
            <a:ext cx="10881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8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ລະດັບເຮໂມໂກບິນມີການປັບປຸງເລັກນ້ອຍໃນກຸ່ມທີ່ໃຊ້ຝຸ່ນວິຕາມິນ ແລະ ເກືອແຮ່ເມື່ອທຽບກັບກຸ່ມອື່ນບໍ່ມີຜົນຕໍ່ລະດັບເລືອດຈາງ</a:t>
            </a:r>
            <a:endParaRPr lang="en-US" sz="28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57016" y="3313355"/>
            <a:ext cx="1797788" cy="688489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6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ຜົນທີ່ໄດ້ຮັບຕໍ່ລະດັບເຮໂມໂກບິນ ແລະ ເລືອດຈາງຈັດແບ່ງຕາມພື້ນຖານລະດັບເລືອດຈາງ</a:t>
            </a:r>
            <a:endParaRPr lang="en-US" sz="2400" dirty="0">
              <a:highlight>
                <a:srgbClr val="FFFF00"/>
              </a:highligh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8360" y="4932536"/>
            <a:ext cx="108137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200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ຄ່າທີ່ຢູ່ແຖວດຽວກັນທີ່ມີຕົວອັກສອນຕ່າງກັນແມ່ນມີຄວາມແຕກຕ່າງກັນຢ່າງມີໄນຍະສຳຄັນດ້ານສະຖິຕິ</a:t>
            </a:r>
            <a:r>
              <a:rPr lang="en-US" sz="200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(p&lt;0.05). </a:t>
            </a:r>
            <a:br>
              <a:rPr lang="en-US" sz="200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-US" sz="20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</a:p>
          <a:p>
            <a:pPr algn="ctr"/>
            <a:r>
              <a:rPr lang="lo-LA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ໃນເດັກທີ່ມີພາວະເລືອດຈາງ, ຝຸ່ນວິຕາມິນ ແລະ ເກືອແຮ່ປັບປຸງລະດັບເຮໂມໂກບິນ ແລະ ຫຼຸດຜ່ອນອັດຕາຊຸກຊຸມຂອງພາວະເລືອດຈາງເມື່ອທຽບກັບກຸ່ມ</a:t>
            </a:r>
            <a:r>
              <a:rPr lang="en-US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TZ, PZ </a:t>
            </a:r>
            <a:r>
              <a:rPr lang="lo-LA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ແລະ ກຸ່ມຄວບຄຸມ.</a:t>
            </a:r>
            <a:endParaRPr lang="en-US" sz="24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589371"/>
              </p:ext>
            </p:extLst>
          </p:nvPr>
        </p:nvGraphicFramePr>
        <p:xfrm>
          <a:off x="668382" y="1627937"/>
          <a:ext cx="11242966" cy="3048000"/>
        </p:xfrm>
        <a:graphic>
          <a:graphicData uri="http://schemas.openxmlformats.org/drawingml/2006/table">
            <a:tbl>
              <a:tblPr firstRow="1" firstCol="1" bandRow="1"/>
              <a:tblGrid>
                <a:gridCol w="2728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0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2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ພື້ນຖານລະດັບເລືອດຈາງ</a:t>
                      </a:r>
                      <a:endParaRPr lang="en-US" sz="20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TZ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PZ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MNP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ຄວບຄຸມ</a:t>
                      </a:r>
                      <a:endParaRPr lang="en-US" sz="20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P-value*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ເລືອດຈາງ</a:t>
                      </a:r>
                      <a:endParaRPr lang="en-US" sz="20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  <a:endParaRPr lang="en-US" sz="20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  <a:endParaRPr lang="en-US" sz="20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  <a:endParaRPr lang="en-US" sz="20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  <a:endParaRPr lang="en-US" sz="20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  <a:endParaRPr lang="en-US" sz="20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  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404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395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391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388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  </a:t>
                      </a:r>
                      <a:r>
                        <a:rPr lang="lo-LA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ເຮໂມໂກບິນ</a:t>
                      </a: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(g/L)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106.9 ± 0.5</a:t>
                      </a:r>
                      <a:r>
                        <a:rPr lang="en-US" sz="2000" baseline="30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a</a:t>
                      </a:r>
                      <a:endParaRPr lang="en-US" sz="20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106.6 ± 0.5</a:t>
                      </a:r>
                      <a:r>
                        <a:rPr lang="en-US" sz="2000" baseline="30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a</a:t>
                      </a:r>
                      <a:endParaRPr lang="en-US" sz="20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108.9 ± 0.5</a:t>
                      </a:r>
                      <a:r>
                        <a:rPr lang="en-US" sz="2000" baseline="30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b</a:t>
                      </a:r>
                      <a:endParaRPr lang="en-US" sz="20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107.3 ± 0.5</a:t>
                      </a:r>
                      <a:r>
                        <a:rPr lang="en-US" sz="2000" baseline="30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a</a:t>
                      </a:r>
                      <a:endParaRPr lang="en-US" sz="20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0.005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ເລືອດຈາງ</a:t>
                      </a: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, (%)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57.1</a:t>
                      </a:r>
                      <a:r>
                        <a:rPr lang="en-US" sz="2000" baseline="30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a</a:t>
                      </a:r>
                      <a:endParaRPr lang="en-US" sz="20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59.3</a:t>
                      </a:r>
                      <a:r>
                        <a:rPr lang="en-US" sz="2000" baseline="30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a</a:t>
                      </a:r>
                      <a:endParaRPr lang="en-US" sz="20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50.1</a:t>
                      </a:r>
                      <a:r>
                        <a:rPr lang="en-US" sz="2000" baseline="30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b</a:t>
                      </a:r>
                      <a:endParaRPr lang="en-US" sz="20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56.1</a:t>
                      </a:r>
                      <a:r>
                        <a:rPr lang="en-US" sz="2000" baseline="30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a</a:t>
                      </a:r>
                      <a:endParaRPr lang="en-US" sz="20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0.06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ບໍ່ໄດ້ເປັນເລືອດຈາງ</a:t>
                      </a:r>
                      <a:endParaRPr lang="en-US" sz="20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  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321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341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295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332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  </a:t>
                      </a:r>
                      <a:r>
                        <a:rPr lang="lo-LA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ເຮໂມໂກບິນ</a:t>
                      </a: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(g/L)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114.6 ± 0.5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114.8 ± 0.5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115.3 ± 0.5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115.1 ± 0.5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0.77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  </a:t>
                      </a:r>
                      <a:r>
                        <a:rPr lang="lo-LA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ເລືອດຈາງ</a:t>
                      </a: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, (%)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24.1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26.3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26.2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28.6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0.62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272168" y="2366682"/>
            <a:ext cx="1582635" cy="114758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1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ຜົນໄດ້ຮັບຈາກການສຶກສາແບບ</a:t>
            </a:r>
            <a:r>
              <a:rPr lang="en-GB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ລົງ</a:t>
            </a:r>
            <a:r>
              <a:rPr lang="en-GB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GB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ປະ</a:t>
            </a:r>
            <a:r>
              <a:rPr lang="en-GB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GB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ຕິ</a:t>
            </a:r>
            <a:r>
              <a:rPr lang="en-GB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</a:t>
            </a:r>
            <a:r>
              <a:rPr lang="en-GB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ັດ</a:t>
            </a:r>
            <a:r>
              <a:rPr lang="en-GB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GB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ການ</a:t>
            </a:r>
            <a:br>
              <a:rPr lang="en-GB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ຕໍ່ລະດັບວິຕາມິນ </a:t>
            </a:r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A</a:t>
            </a: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 ແບ່ງຕາມກຸ່ມການສຶກສາ</a:t>
            </a:r>
            <a:endParaRPr lang="en-US" sz="2400" dirty="0">
              <a:highlight>
                <a:srgbClr val="FFFF00"/>
              </a:highligh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04764"/>
              </p:ext>
            </p:extLst>
          </p:nvPr>
        </p:nvGraphicFramePr>
        <p:xfrm>
          <a:off x="202146" y="2701640"/>
          <a:ext cx="11830049" cy="1414807"/>
        </p:xfrm>
        <a:graphic>
          <a:graphicData uri="http://schemas.openxmlformats.org/drawingml/2006/table">
            <a:tbl>
              <a:tblPr firstRow="1" firstCol="1" bandRow="1"/>
              <a:tblGrid>
                <a:gridCol w="2725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6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ລະດັບວິຕາມິນ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TZ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PZ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MNP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ຄວບຄຸມ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P-value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N =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568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ພລາສມາ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RBP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(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+mn-ea"/>
                          <a:cs typeface="Phetsarath OT" pitchFamily="2" charset="0"/>
                        </a:rPr>
                        <a:t>µmol/L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)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1.23 ± 0.02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1.19 ± 0.02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1.22 ± 0.02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1.20 ± 0.02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0.4875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  VAD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(%)</a:t>
                      </a:r>
                    </a:p>
                  </a:txBody>
                  <a:tcPr marL="20688" marR="206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8.0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7.2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9.0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4.8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0.544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                                                                                                                                                                VAD: </a:t>
            </a:r>
            <a:r>
              <a:rPr lang="en-US" dirty="0">
                <a:solidFill>
                  <a:schemeClr val="bg1"/>
                </a:solidFill>
              </a:rPr>
              <a:t>RBP&lt;8.1 µ</a:t>
            </a:r>
            <a:r>
              <a:rPr lang="en-US" dirty="0" err="1">
                <a:solidFill>
                  <a:schemeClr val="bg1"/>
                </a:solidFill>
              </a:rPr>
              <a:t>mol</a:t>
            </a:r>
            <a:r>
              <a:rPr lang="en-US" dirty="0">
                <a:solidFill>
                  <a:schemeClr val="bg1"/>
                </a:solidFill>
              </a:rPr>
              <a:t>/L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146" y="5145325"/>
            <a:ext cx="10813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ບໍ່ມີຜົນໃນການປິ່ນປົວລະດັບວິຕາມິນ </a:t>
            </a:r>
            <a:r>
              <a:rPr lang="en-US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3148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481023"/>
              </p:ext>
            </p:extLst>
          </p:nvPr>
        </p:nvGraphicFramePr>
        <p:xfrm>
          <a:off x="2011679" y="1634910"/>
          <a:ext cx="9187031" cy="46504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78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9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239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hetsarath OT" pitchFamily="2" charset="0"/>
                          <a:cs typeface="Phetsarath OT" pitchFamily="2" charset="0"/>
                        </a:rPr>
                        <a:t>MNP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1600" dirty="0">
                          <a:latin typeface="Phetsarath OT" pitchFamily="2" charset="0"/>
                          <a:cs typeface="Phetsarath OT" pitchFamily="2" charset="0"/>
                        </a:rPr>
                        <a:t>ຄວບຄຸມ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hetsarath OT" pitchFamily="2" charset="0"/>
                          <a:cs typeface="Phetsarath OT" pitchFamily="2" charset="0"/>
                        </a:rPr>
                        <a:t>p-value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492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Endline folate </a:t>
                      </a:r>
                    </a:p>
                    <a:p>
                      <a:pPr algn="l"/>
                      <a:r>
                        <a:rPr lang="lo-LA" sz="1600" kern="12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ຄວາມເຂັ້ມຂຸ້ນ</a:t>
                      </a:r>
                      <a:r>
                        <a:rPr lang="en-US" sz="1600" kern="12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 (</a:t>
                      </a:r>
                      <a:r>
                        <a:rPr lang="en-US" sz="1600" dirty="0" err="1">
                          <a:latin typeface="Phetsarath OT" pitchFamily="2" charset="0"/>
                          <a:cs typeface="Phetsarath OT" pitchFamily="2" charset="0"/>
                        </a:rPr>
                        <a:t>nmol</a:t>
                      </a:r>
                      <a:r>
                        <a:rPr lang="en-US" sz="1600" dirty="0">
                          <a:latin typeface="Phetsarath OT" pitchFamily="2" charset="0"/>
                          <a:cs typeface="Phetsarath OT" pitchFamily="2" charset="0"/>
                        </a:rPr>
                        <a:t>/L</a:t>
                      </a:r>
                      <a:r>
                        <a:rPr lang="en-US" sz="1600" kern="12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Phetsarath OT" pitchFamily="2" charset="0"/>
                          <a:cs typeface="Phetsarath OT" pitchFamily="2" charset="0"/>
                        </a:rPr>
                        <a:t>28.2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Phetsarath OT" pitchFamily="2" charset="0"/>
                          <a:cs typeface="Phetsarath OT" pitchFamily="2" charset="0"/>
                        </a:rPr>
                        <a:t>(26.5; 29.8)</a:t>
                      </a:r>
                      <a:endParaRPr lang="en-US" sz="1600" b="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19.9 </a:t>
                      </a:r>
                    </a:p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(18.2; 21.5)</a:t>
                      </a:r>
                      <a:endParaRPr lang="en-US" sz="16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Phetsarath OT" pitchFamily="2" charset="0"/>
                          <a:cs typeface="Phetsarath OT" pitchFamily="2" charset="0"/>
                        </a:rPr>
                        <a:t>&lt;0.001</a:t>
                      </a:r>
                      <a:endParaRPr lang="en-US" sz="1600" b="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itchFamily="2" charset="0"/>
                          <a:cs typeface="Phetsarath OT" pitchFamily="2" charset="0"/>
                        </a:rPr>
                        <a:t>ອັດຕາຊຸກຊຸມຂອງການຂາດໂຟເລດ</a:t>
                      </a:r>
                      <a:r>
                        <a:rPr lang="en-US" sz="1600" dirty="0">
                          <a:latin typeface="Phetsarath OT" pitchFamily="2" charset="0"/>
                          <a:cs typeface="Phetsarath OT" pitchFamily="2" charset="0"/>
                        </a:rPr>
                        <a:t> (%)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Phetsarath OT" pitchFamily="2" charset="0"/>
                          <a:cs typeface="Phetsarath OT" pitchFamily="2" charset="0"/>
                        </a:rPr>
                        <a:t>1.6</a:t>
                      </a:r>
                      <a:endParaRPr lang="en-US" sz="1600" b="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17.4</a:t>
                      </a:r>
                      <a:endParaRPr lang="en-US" sz="16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Phetsarath OT" pitchFamily="2" charset="0"/>
                          <a:cs typeface="Phetsarath OT" pitchFamily="2" charset="0"/>
                        </a:rPr>
                        <a:t>0.015</a:t>
                      </a:r>
                      <a:endParaRPr lang="en-US" sz="1600" b="0" dirty="0"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Endline thiamine</a:t>
                      </a:r>
                      <a:endParaRPr lang="en-US" sz="1600" baseline="-25000" dirty="0"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kern="12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ຄວາມເຂັ້ມຂຸ້ນ</a:t>
                      </a:r>
                      <a:r>
                        <a:rPr lang="en-US" sz="1600" kern="12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 (</a:t>
                      </a:r>
                      <a:r>
                        <a:rPr lang="en-US" sz="1600" kern="1200" dirty="0" err="1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nmol</a:t>
                      </a:r>
                      <a:r>
                        <a:rPr lang="en-US" sz="1600" kern="12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/L)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110.1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(101.8; 119.2)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110.4</a:t>
                      </a:r>
                    </a:p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(101.9;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119.7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)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0.965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itchFamily="2" charset="0"/>
                          <a:cs typeface="Phetsarath OT" pitchFamily="2" charset="0"/>
                        </a:rPr>
                        <a:t>ອັດຕາຊຸກຊຸມຂອງການຂາດໄທອາມິນ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 (%)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&lt;90 nmol/L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&lt;70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nmol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/L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33.8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19.3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34.4</a:t>
                      </a:r>
                    </a:p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17.4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0.912</a:t>
                      </a:r>
                    </a:p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hetsarath OT" pitchFamily="2" charset="0"/>
                          <a:cs typeface="Phetsarath OT" pitchFamily="2" charset="0"/>
                        </a:rPr>
                        <a:t>0.685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Endline v</a:t>
                      </a:r>
                      <a:r>
                        <a:rPr lang="en-US" sz="1600" dirty="0">
                          <a:latin typeface="Phetsarath OT" pitchFamily="2" charset="0"/>
                          <a:cs typeface="Phetsarath OT" pitchFamily="2" charset="0"/>
                        </a:rPr>
                        <a:t>itamin B</a:t>
                      </a:r>
                      <a:r>
                        <a:rPr lang="en-US" sz="1600" baseline="-25000" dirty="0">
                          <a:latin typeface="Phetsarath OT" pitchFamily="2" charset="0"/>
                          <a:cs typeface="Phetsarath OT" pitchFamily="2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kern="12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ຄວາມເຂັ້ມຂຸ້ນ</a:t>
                      </a:r>
                      <a:r>
                        <a:rPr lang="en-US" sz="1600" kern="12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(</a:t>
                      </a:r>
                      <a:r>
                        <a:rPr lang="en-US" sz="1600" kern="1200" dirty="0" err="1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p</a:t>
                      </a:r>
                      <a:r>
                        <a:rPr lang="en-US" sz="1600" dirty="0" err="1">
                          <a:latin typeface="Phetsarath OT" pitchFamily="2" charset="0"/>
                          <a:cs typeface="Phetsarath OT" pitchFamily="2" charset="0"/>
                        </a:rPr>
                        <a:t>mol</a:t>
                      </a:r>
                      <a:r>
                        <a:rPr lang="en-US" sz="1600" dirty="0">
                          <a:latin typeface="Phetsarath OT" pitchFamily="2" charset="0"/>
                          <a:cs typeface="Phetsarath OT" pitchFamily="2" charset="0"/>
                        </a:rPr>
                        <a:t>/L</a:t>
                      </a:r>
                      <a:r>
                        <a:rPr lang="en-US" sz="1600" kern="12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Phetsarath OT" pitchFamily="2" charset="0"/>
                          <a:cs typeface="Phetsarath OT" pitchFamily="2" charset="0"/>
                        </a:rPr>
                        <a:t>523.3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Phetsarath OT" pitchFamily="2" charset="0"/>
                          <a:cs typeface="Phetsarath OT" pitchFamily="2" charset="0"/>
                        </a:rPr>
                        <a:t>(498.7; 547.8)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515.9 </a:t>
                      </a:r>
                    </a:p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(491.1; 540.6)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Phetsarath OT" pitchFamily="2" charset="0"/>
                          <a:cs typeface="Phetsarath OT" pitchFamily="2" charset="0"/>
                        </a:rPr>
                        <a:t>0.678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600" dirty="0">
                          <a:latin typeface="Phetsarath OT" pitchFamily="2" charset="0"/>
                          <a:cs typeface="Phetsarath OT" pitchFamily="2" charset="0"/>
                        </a:rPr>
                        <a:t>ອັດຕາຊຸກຊຸມຂອງການຂາດວິຕາມິນ</a:t>
                      </a:r>
                      <a:r>
                        <a:rPr lang="en-US" sz="1600" dirty="0">
                          <a:latin typeface="Phetsarath OT" pitchFamily="2" charset="0"/>
                          <a:cs typeface="Phetsarath OT" pitchFamily="2" charset="0"/>
                        </a:rPr>
                        <a:t> B</a:t>
                      </a:r>
                      <a:r>
                        <a:rPr lang="en-US" sz="1600" baseline="-25000" dirty="0">
                          <a:latin typeface="Phetsarath OT" pitchFamily="2" charset="0"/>
                          <a:cs typeface="Phetsarath OT" pitchFamily="2" charset="0"/>
                        </a:rPr>
                        <a:t>12</a:t>
                      </a:r>
                      <a:r>
                        <a:rPr lang="en-US" sz="1600" baseline="0" dirty="0">
                          <a:latin typeface="Phetsarath OT" pitchFamily="2" charset="0"/>
                          <a:cs typeface="Phetsarath OT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 </a:t>
                      </a:r>
                      <a:r>
                        <a:rPr lang="en-US" sz="1600" dirty="0">
                          <a:latin typeface="Phetsarath OT" pitchFamily="2" charset="0"/>
                          <a:cs typeface="Phetsarath OT" pitchFamily="2" charset="0"/>
                        </a:rPr>
                        <a:t>(%)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Phetsarath OT" pitchFamily="2" charset="0"/>
                          <a:cs typeface="Phetsarath OT" pitchFamily="2" charset="0"/>
                        </a:rPr>
                        <a:t>3.6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1.6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Phetsarath OT" pitchFamily="2" charset="0"/>
                          <a:cs typeface="Phetsarath OT" pitchFamily="2" charset="0"/>
                        </a:rPr>
                        <a:t>0.503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Phetsarath OT" pitchFamily="2" charset="0"/>
                        <a:cs typeface="Phetsarath OT" pitchFamily="2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ຜົນທີ່ໄດ້ຮັບຕໍ່ລະດັບໂຟເລດ, ວິຕາມິນ </a:t>
            </a:r>
            <a:r>
              <a:rPr 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B1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ວິຕາມິນ </a:t>
            </a:r>
            <a:r>
              <a:rPr 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B12</a:t>
            </a:r>
            <a:endParaRPr lang="en-US" dirty="0">
              <a:highlight>
                <a:srgbClr val="FFFF00"/>
              </a:highligh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364" y="6352143"/>
            <a:ext cx="1081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adjusted for baseline status, age, gender and district</a:t>
            </a:r>
          </a:p>
        </p:txBody>
      </p:sp>
      <p:sp>
        <p:nvSpPr>
          <p:cNvPr id="9" name="Rectangle 8"/>
          <p:cNvSpPr/>
          <p:nvPr/>
        </p:nvSpPr>
        <p:spPr>
          <a:xfrm>
            <a:off x="8100511" y="2076227"/>
            <a:ext cx="1871831" cy="10865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4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o-LA" sz="4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ສະຫຼຸບ: ລະດັບເລືອດຈາງ ແລະ ສານອາຫານ</a:t>
            </a:r>
            <a:endParaRPr lang="en-US" sz="40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7" y="1607757"/>
            <a:ext cx="6940103" cy="46267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607757"/>
            <a:ext cx="6220496" cy="4626736"/>
          </a:xfrm>
        </p:spPr>
        <p:txBody>
          <a:bodyPr/>
          <a:lstStyle/>
          <a:p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TZ:</a:t>
            </a:r>
          </a:p>
          <a:p>
            <a:pPr lvl="1"/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ບໍ່ມີຜົນຕໍ່ລະດັບວິຕາມິນ ແລະ ເກືອແຮ່</a:t>
            </a: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/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PZ:</a:t>
            </a:r>
          </a:p>
          <a:p>
            <a:pPr lvl="1"/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ເຮັດໃຫ້ລະດັບຊິງດີຂຶ້ນ</a:t>
            </a: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/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MNP</a:t>
            </a:r>
          </a:p>
          <a:p>
            <a:pPr lvl="1"/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ເຮັດໃຫ້ລະດັບຊິງ, ທາດເຫຼັກ ແລະ ໂຟເລດດີຂຶ້ນ</a:t>
            </a: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/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ເຮັດໃຫ້ລະດັບເຮໂມໂກບິນດີຂຶ້ນ ແລະ ມີຜົນຕໍ່ພາວະເລືອດຈາງໃນເດັກທີ່ເຄີຍມີພາວະເລືອດຈາງ</a:t>
            </a:r>
            <a:endParaRPr lang="en-US" sz="2400" dirty="0">
              <a:solidFill>
                <a:srgbClr val="FFFF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2946" y="5865160"/>
            <a:ext cx="178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Photo by: S. Hess</a:t>
            </a:r>
          </a:p>
        </p:txBody>
      </p:sp>
    </p:spTree>
    <p:extLst>
      <p:ext uri="{BB962C8B-B14F-4D97-AF65-F5344CB8AC3E}">
        <p14:creationId xmlns:p14="http://schemas.microsoft.com/office/powerpoint/2010/main" val="1361907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963" y="152606"/>
            <a:ext cx="10015537" cy="864431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ຜົນກະທົບຂອງການສຶກສາແບບແຊກແຊງຕໍ່ຕົວຊີ້ວັດຂອງການວັດແທກຮ່າງກາຍ</a:t>
            </a:r>
            <a:endParaRPr lang="en-US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167792"/>
              </p:ext>
            </p:extLst>
          </p:nvPr>
        </p:nvGraphicFramePr>
        <p:xfrm>
          <a:off x="1899711" y="1012939"/>
          <a:ext cx="10188039" cy="4395935"/>
        </p:xfrm>
        <a:graphic>
          <a:graphicData uri="http://schemas.openxmlformats.org/drawingml/2006/table">
            <a:tbl>
              <a:tblPr firstRow="1" firstCol="1" bandRow="1"/>
              <a:tblGrid>
                <a:gridCol w="2455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5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84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99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TZ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PZ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MNP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ຄວບຄຸມ</a:t>
                      </a:r>
                      <a:endParaRPr lang="en-US" sz="20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P-value*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ການວັດແທກຮ່າງກາຍ</a:t>
                      </a:r>
                      <a:endParaRPr lang="en-US" sz="20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  <a:endParaRPr lang="en-US" sz="20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  <a:endParaRPr lang="en-US" sz="20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  <a:endParaRPr lang="en-US" sz="20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  <a:endParaRPr lang="en-US" sz="20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  <a:endParaRPr lang="en-US" sz="20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  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763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739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701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740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-</a:t>
                      </a:r>
                      <a:endParaRPr lang="en-US" sz="20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  </a:t>
                      </a:r>
                      <a:r>
                        <a:rPr lang="lo-LA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ລວງຍາວ</a:t>
                      </a: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(cm)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79.2 ± 5.0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79.0 ± 4.8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79.2 ± 4.8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79.3 ± 4.9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0.41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  </a:t>
                      </a:r>
                      <a:r>
                        <a:rPr lang="lo-LA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ນ້ຳໜັກ</a:t>
                      </a: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(kg)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9.63 ± 1.41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9.52 ± 1.25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9.58 ± 1.32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9.63 ± 1.32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0.92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  </a:t>
                      </a:r>
                      <a:r>
                        <a:rPr lang="lo-LA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ອ້ອມຮອບແຂນ</a:t>
                      </a: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(cm)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14.0 ± 1.0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14.0 ± 0.9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14.0 ± 1.0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14.0 ± 0.9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0.71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ລວງສູງຫຼຸດມາດຕະຖານ</a:t>
                      </a: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, n (%)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374 (49.6)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355 (47.0)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337 (47.0)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317 (44.4)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  </a:t>
                      </a:r>
                      <a:r>
                        <a:rPr lang="lo-LA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ນ້ຳໜັກຫຼຸດມາດຕະຖານ</a:t>
                      </a: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, n (%)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219 (28.5)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217 (28.9)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197 (26.1)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203 (30.4)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0.45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  </a:t>
                      </a:r>
                      <a:r>
                        <a:rPr lang="lo-LA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ຂາດສານອາຫານກະທັນຫັນ</a:t>
                      </a: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, n (%)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57 (7.6)*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38 (4.7)*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39 (6.2)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35 (4.7)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0.02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99882" y="5845060"/>
            <a:ext cx="1144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dirty="0">
                <a:solidFill>
                  <a:srgbClr val="FF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ບໍ່ມີຜົນກະທົບຕໍລວງສູງ, ນ້ຳໜັກ, </a:t>
            </a:r>
            <a:r>
              <a:rPr lang="lo-LA" dirty="0">
                <a:solidFill>
                  <a:srgbClr val="FF0000"/>
                </a:solidFill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rPr>
              <a:t>ລວງສູງຫຼຸດມາດຕະຖານ, ນ້ຳໜັກຫຼຸດມາດຕະຖານ</a:t>
            </a:r>
            <a:r>
              <a:rPr lang="en-US" dirty="0">
                <a:solidFill>
                  <a:srgbClr val="FF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*</a:t>
            </a:r>
            <a:r>
              <a:rPr lang="lo-LA" dirty="0">
                <a:solidFill>
                  <a:srgbClr val="FF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ອັດຕາຊຸກຊຸມຂອງການຂາດສານອາຫານກະທັນຫັນໃນກຸ່ມ </a:t>
            </a:r>
            <a:r>
              <a:rPr lang="en-US" dirty="0">
                <a:solidFill>
                  <a:srgbClr val="FF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PZ </a:t>
            </a:r>
            <a:r>
              <a:rPr lang="lo-LA" dirty="0">
                <a:solidFill>
                  <a:srgbClr val="FF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ແມ່ນໜ້ອຍກວ່າເມື່ອທຽບກັບກຸ່ມ </a:t>
            </a:r>
            <a:r>
              <a:rPr lang="en-US" dirty="0">
                <a:solidFill>
                  <a:srgbClr val="FF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TZ .  </a:t>
            </a:r>
          </a:p>
        </p:txBody>
      </p:sp>
    </p:spTree>
    <p:extLst>
      <p:ext uri="{BB962C8B-B14F-4D97-AF65-F5344CB8AC3E}">
        <p14:creationId xmlns:p14="http://schemas.microsoft.com/office/powerpoint/2010/main" val="4143641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ສະຫຼຸບ: ຜົນຕໍ່ການຈະເລີນເຕີບໂຕ</a:t>
            </a:r>
            <a:endParaRPr lang="en-US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7" y="1607757"/>
            <a:ext cx="6940103" cy="46267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607757"/>
            <a:ext cx="6220496" cy="4626736"/>
          </a:xfrm>
        </p:spPr>
        <p:txBody>
          <a:bodyPr/>
          <a:lstStyle/>
          <a:p>
            <a:endParaRPr lang="en-US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ບໍ່ມີຜົນຕໍ່ການຈະເລີນເຕີບໂຕ</a:t>
            </a:r>
            <a:r>
              <a:rPr 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  <a:p>
            <a:pPr marL="457200" lvl="1" indent="0">
              <a:buNone/>
            </a:pPr>
            <a:endParaRPr lang="en-US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າກການສັງເກດຜົນໄດ້ຮັບຂອງສານເສີມຊິງສຳລັບປ້ອງກັນຕໍ່ກັບການຂາດສານອາຫານກະທັນຫັນແມ່ນຍາກທີ່ຈະແປຜົນເນື່ອງຈາກມັນບໍ່ມີຜົນກະທົບໃດໆຕໍ່ກັບລວງສູງ ແລະ ນ້ຳໜັກ</a:t>
            </a:r>
            <a:endParaRPr lang="en-US" dirty="0">
              <a:solidFill>
                <a:srgbClr val="FFFF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2946" y="5865160"/>
            <a:ext cx="178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Photo by: S. Hess</a:t>
            </a:r>
          </a:p>
        </p:txBody>
      </p:sp>
    </p:spTree>
    <p:extLst>
      <p:ext uri="{BB962C8B-B14F-4D97-AF65-F5344CB8AC3E}">
        <p14:creationId xmlns:p14="http://schemas.microsoft.com/office/powerpoint/2010/main" val="22817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ຄວາມເປັນມາ: ຍຸດທະສາດໃນການແຈກຢາຍສານຊິງໃຫ້ແກ່ປະຊາຊົນທີ່ມີຄວາມສ່ຽງ</a:t>
            </a:r>
            <a:endParaRPr lang="en-US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9" y="1665286"/>
            <a:ext cx="11830051" cy="4691063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lo-LA" sz="1800" b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ສານເສີມຊິງສຳລັບປິ່ນປົວຖອກທ້ອງ</a:t>
            </a:r>
            <a:r>
              <a:rPr lang="en-US" sz="1800" b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 (TZ) (20 mg/</a:t>
            </a:r>
            <a:r>
              <a:rPr lang="lo-LA" sz="1800" b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ມື້</a:t>
            </a:r>
            <a:r>
              <a:rPr lang="en-US" sz="1800" b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)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o-LA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ອົງການອະນາໄມໂລກແນະນຳການນຳໃຊ້ສານເສີມຊິງເພື່ອປິ່ນປົວອາການຖອກທ້ອງເປັນເວລາ 10​-14 ມື້</a:t>
            </a:r>
            <a:endParaRPr lang="en-US" sz="1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lo-LA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ຫຼຸດຜ່ອນໄລຍະເວລາ ແລະ ຄວາມຮ້າຍແຮງຂອງອາການຖອກທ້ອງ</a:t>
            </a:r>
            <a:endParaRPr lang="en-US" sz="1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lo-LA" sz="18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ບໍ່ມີຜົນກະທົບຕໍ່ການຈະເລີນເຕີບໂຕ</a:t>
            </a:r>
            <a:endParaRPr lang="en-US" sz="18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o-LA" sz="1800" b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ສານເສີມຊິງເພື່ອປ້ອງກັນ</a:t>
            </a:r>
            <a:r>
              <a:rPr lang="en-US" sz="1800" b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 (PZ) </a:t>
            </a:r>
            <a:endParaRPr lang="en-US" sz="1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lo-LA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ຫຼຸດຜ່ອນການເກີດຖອກທ້ອງກະທັນຫັນ ແລະ ມີຜົນກະທົບທາງບວກຕໍ່ການຈະເລີນເຕີບໂຕ</a:t>
            </a:r>
            <a:endParaRPr lang="en-US" sz="1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lo-LA" sz="18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ບໍ່ໄດ້ແກ້ໄຂການຂາດສານວິຕາມິນ ແລະ ເກືອແຮ່ຊະນິດອື່ນ</a:t>
            </a:r>
            <a:endParaRPr lang="en-US" sz="18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o-LA" sz="1800" b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ຝຸ່ນວິຕາມິນ ແລະ ເກືອແຮ່ເພື່ອປ້ອງກັນ</a:t>
            </a:r>
            <a:r>
              <a:rPr lang="en-US" sz="1800" b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 (MNP):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o-LA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ໃຊ້ສຳລັບການຂາດສານວິຕາມິນ ແລະ ເກືອແຮ່ຫຼາຍຊະນິດ</a:t>
            </a:r>
            <a:endParaRPr lang="en-US" sz="1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lo-LA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ມີຜົນກະທົບດ້ານບວກຕໍ່ລະດັບທາດເຫຼັກ ແລະ ເຮໂມໂກ</a:t>
            </a:r>
            <a:r>
              <a:rPr lang="en-GB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​ລ</a:t>
            </a:r>
            <a:r>
              <a:rPr lang="lo-LA" sz="1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ບິນ</a:t>
            </a:r>
            <a:endParaRPr lang="en-US" sz="1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lo-LA" sz="18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ຈົນເຖິງປັດຈຸບັນ ຍັງບໍ່ມີຫຼັກຖານຂອງຜົນປະໂຫຍດຕໍ່ການຈະເລີນເຕີບໂຕ ແລະ ປິ່ນປົວພະຍາດຖອກທ້ອງ</a:t>
            </a:r>
            <a:endParaRPr lang="en-US" sz="18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lo-LA" sz="18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ອາດກໍ່ໃຫ້ເກີດຄວາມສ່ຽງໃນການຕິດເຊື້ອໃນບາງກໍລະນີ</a:t>
            </a:r>
            <a:endParaRPr lang="en-US" sz="18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o-LA" sz="2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ຜົນທີ່ໄດ້ຮັບຈາກການສຶກສາແບບແຊກແຊງຕໍ່ກັບການເກີດ ແລະ ໄລຍະເວລາຂອງຊ່ວງທີ່ມີອາການຖອກທ້ອງແບບກະທັນຫັນ</a:t>
            </a:r>
            <a:endParaRPr lang="en-US" sz="2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113383"/>
              </p:ext>
            </p:extLst>
          </p:nvPr>
        </p:nvGraphicFramePr>
        <p:xfrm>
          <a:off x="1330994" y="1956505"/>
          <a:ext cx="9510960" cy="3155392"/>
        </p:xfrm>
        <a:graphic>
          <a:graphicData uri="http://schemas.openxmlformats.org/drawingml/2006/table">
            <a:tbl>
              <a:tblPr firstRow="1" firstCol="1" bandRow="1"/>
              <a:tblGrid>
                <a:gridCol w="2941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9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8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7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 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 </a:t>
                      </a:r>
                      <a:r>
                        <a:rPr lang="lo-LA" sz="2000" b="1" dirty="0">
                          <a:solidFill>
                            <a:schemeClr val="tx1"/>
                          </a:solidFill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ຜົນທີ່ໄດ້ຮັບ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TZ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(n=848)</a:t>
                      </a:r>
                    </a:p>
                  </a:txBody>
                  <a:tcPr marL="20688" marR="206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PZ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(n=844)</a:t>
                      </a:r>
                    </a:p>
                  </a:txBody>
                  <a:tcPr marL="20688" marR="206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MNP (n=841)</a:t>
                      </a:r>
                    </a:p>
                  </a:txBody>
                  <a:tcPr marL="20688" marR="206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8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ຄວບຄຸມ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(n=847)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P-value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dirty="0">
                          <a:solidFill>
                            <a:schemeClr val="tx1"/>
                          </a:solidFill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ມື້ທີ່ສ່ຽງ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195,287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190,966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182,659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192,080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dirty="0">
                          <a:solidFill>
                            <a:schemeClr val="tx1"/>
                          </a:solidFill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ຊ່ວງທີ່ມີອາການຖອກທ້ອງກະທັນຫັນຕໍ່ 100 ມື້ທີ່ມີຄວາມສ່ຽງ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0.60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± 0.03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0.60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± 0.03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0.62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± 0.03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0.62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± 0.03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0.90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2000" dirty="0">
                          <a:solidFill>
                            <a:schemeClr val="tx1"/>
                          </a:solidFill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ໄລຍະເວລາສະເລ່ຍ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 (</a:t>
                      </a:r>
                      <a:r>
                        <a:rPr lang="lo-LA" sz="2000" dirty="0">
                          <a:solidFill>
                            <a:schemeClr val="tx1"/>
                          </a:solidFill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ເປັນມື້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) </a:t>
                      </a:r>
                      <a:r>
                        <a:rPr lang="lo-LA" sz="2000" dirty="0">
                          <a:solidFill>
                            <a:schemeClr val="tx1"/>
                          </a:solidFill>
                          <a:effectLst/>
                          <a:latin typeface="Saysettha OT" panose="020B0504020207020204" pitchFamily="34" charset="-34"/>
                          <a:ea typeface="Calibri" panose="020F0502020204030204" pitchFamily="34" charset="0"/>
                          <a:cs typeface="Saysettha OT" panose="020B0504020207020204" pitchFamily="34" charset="-34"/>
                        </a:rPr>
                        <a:t>ຕໍ່ຊ່ວງທີ່ມີອາການຖອກທ້ອງ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2.10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± 0.06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2.20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± 0.06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2.08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± 0.06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2.08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± 0.09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0477" y="5660021"/>
            <a:ext cx="7945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PZ, TZ </a:t>
            </a:r>
            <a:r>
              <a:rPr lang="lo-LA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ຫຼື</a:t>
            </a:r>
            <a:r>
              <a:rPr lang="en-US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MNP </a:t>
            </a:r>
            <a:r>
              <a:rPr lang="lo-LA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ບໍ່ມີຜົນຕໍ່ອາການຖອກທ້ອງ</a:t>
            </a:r>
            <a:endParaRPr lang="en-US" sz="24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8226" y="5114083"/>
            <a:ext cx="1081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dirty="0">
                <a:latin typeface="Phetsarath OT" pitchFamily="2" charset="0"/>
                <a:cs typeface="Phetsarath OT" pitchFamily="2" charset="0"/>
              </a:rPr>
              <a:t>ຂໍ້ມູນຖືກປັບສຳລັບອາຍຸ, ເພດ ແລະ ເມືຶອງ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81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021" y="2342801"/>
            <a:ext cx="4494126" cy="328982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805" y="2205152"/>
            <a:ext cx="4757720" cy="3482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963" y="136525"/>
            <a:ext cx="10015537" cy="132556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o-LA" sz="2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ຜົນຂອງການປິ່ນປົວຕໍ່ອັດຕາການເກີດອາການຖອກທ້ອງ ແລະ ໄລຍະເວລາການຖອກທ້ອງອີງຕາມອາຍຸ</a:t>
            </a:r>
            <a:endParaRPr lang="en-US" sz="2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Bars with different letters are significantly different (p&lt;0.05)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203" y="2306584"/>
            <a:ext cx="1803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6-18 </a:t>
            </a:r>
            <a:r>
              <a:rPr lang="lo-LA" sz="1600" b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ເດືອນ</a:t>
            </a:r>
            <a:r>
              <a:rPr lang="en-US" sz="1600" b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r>
              <a:rPr lang="lo-LA" sz="16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ບໍ່ມີຜົນການປິ່ນປົວຕໍ່ອັດຕາການເກີດອາການຖອກທ້ອງ ຫຼື ໄລຍະເວລາຂອງການຖອກທ້ອງ</a:t>
            </a:r>
            <a:endParaRPr lang="en-US" sz="16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endParaRPr lang="en-US" sz="16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en-US" sz="1600" b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&gt;18 </a:t>
            </a:r>
            <a:r>
              <a:rPr lang="lo-LA" sz="1600" b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ເດືອນ</a:t>
            </a:r>
            <a:r>
              <a:rPr lang="en-US" sz="1600" b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r>
              <a:rPr lang="lo-LA" sz="16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ອັດຕາການເກີດອາການຖອກທ້ອງຫຼຸດລົງ ແລະ ໄລຍະເວລາຂອງການຖອກທ້ອງສັ້ນລົງໃນກຸ່ມ </a:t>
            </a:r>
            <a:r>
              <a:rPr lang="en-US" sz="16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TZ </a:t>
            </a:r>
            <a:r>
              <a:rPr lang="lo-LA" sz="16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ເມື່ອທຽບກັບກຸ່ມອື່ນໆ</a:t>
            </a:r>
            <a:endParaRPr lang="en-US" sz="16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3007" y="1562101"/>
            <a:ext cx="4468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ຜົນຕໍ່ການເກີດອາການຖອກທ້ອງ</a:t>
            </a:r>
            <a:endParaRPr lang="en-US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algn="ctr"/>
            <a:r>
              <a:rPr lang="en-US" b="1" dirty="0">
                <a:latin typeface="Phetsarath OT" pitchFamily="2" charset="0"/>
                <a:cs typeface="Phetsarath OT" pitchFamily="2" charset="0"/>
              </a:rPr>
              <a:t>(p for age interactions=0.06)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32531" y="1540649"/>
            <a:ext cx="4468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ຜົນຕໍ່ໄລຍະເວລາຖອກທ້ອງ</a:t>
            </a:r>
            <a:endParaRPr lang="en-US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algn="ctr"/>
            <a:r>
              <a:rPr lang="en-US" b="1" dirty="0">
                <a:latin typeface="Phetsarath OT" pitchFamily="2" charset="0"/>
                <a:cs typeface="Phetsarath OT" pitchFamily="2" charset="0"/>
              </a:rPr>
              <a:t>(p for age interactions=0.01)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26271" y="1591555"/>
            <a:ext cx="4283810" cy="6945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2846" y="1523774"/>
            <a:ext cx="4283810" cy="6871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10620" y="4033258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23747" y="3206865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71236" y="2955575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61873" y="2803357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04609" y="3551793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85964" y="1511659"/>
            <a:ext cx="5027231" cy="4120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220239" y="1522390"/>
            <a:ext cx="4830946" cy="408889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63973" y="5782481"/>
            <a:ext cx="78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TZ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87001" y="6073038"/>
            <a:ext cx="847239" cy="194359"/>
          </a:xfrm>
          <a:prstGeom prst="rect">
            <a:avLst/>
          </a:prstGeom>
          <a:solidFill>
            <a:srgbClr val="EB74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56002" y="6073038"/>
            <a:ext cx="925575" cy="194358"/>
          </a:xfrm>
          <a:prstGeom prst="rect">
            <a:avLst/>
          </a:prstGeom>
          <a:solidFill>
            <a:srgbClr val="BBDEFB"/>
          </a:solidFill>
          <a:ln>
            <a:solidFill>
              <a:srgbClr val="BBD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20468" y="6070109"/>
            <a:ext cx="890800" cy="211823"/>
          </a:xfrm>
          <a:prstGeom prst="rect">
            <a:avLst/>
          </a:prstGeom>
          <a:solidFill>
            <a:srgbClr val="0DBF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26310" y="6065949"/>
            <a:ext cx="925577" cy="198047"/>
          </a:xfrm>
          <a:prstGeom prst="rect">
            <a:avLst/>
          </a:prstGeom>
          <a:solidFill>
            <a:srgbClr val="9B2CB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309002" y="5778240"/>
            <a:ext cx="137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dirty="0">
                <a:latin typeface="Phetsarath OT" pitchFamily="2" charset="0"/>
                <a:cs typeface="Phetsarath OT" pitchFamily="2" charset="0"/>
              </a:rPr>
              <a:t>ຄວບຄຸມ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59514" y="5760132"/>
            <a:ext cx="127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MNP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41169" y="5760132"/>
            <a:ext cx="48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PZ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660086" y="2789794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031429" y="3174016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369033" y="3651219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o-LA" sz="2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ການວິເຄາະການສຳຫຼວດ</a:t>
            </a:r>
            <a:r>
              <a:rPr lang="en-US" sz="2800" dirty="0">
                <a:latin typeface="Saysettha OT" panose="020B0504020207020204" pitchFamily="34" charset="-34"/>
                <a:cs typeface="Saysettha OT" panose="020B0504020207020204" pitchFamily="34" charset="-34"/>
              </a:rPr>
              <a:t>:  </a:t>
            </a:r>
            <a:br>
              <a:rPr lang="en-US" sz="2800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lo-LA" sz="2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ສານເສີມຊິງແບບປິ່ນປົວມີຜົນຕໍ່ອັດຕາການເກີດອາການຖອກທ້ອງແນວໃດ?</a:t>
            </a:r>
            <a:endParaRPr lang="en-US" sz="2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13" y="1665287"/>
            <a:ext cx="5430846" cy="4543008"/>
          </a:xfrm>
        </p:spPr>
        <p:txBody>
          <a:bodyPr/>
          <a:lstStyle/>
          <a:p>
            <a:r>
              <a:rPr lang="lo-LA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ໃນກຸ່ມ</a:t>
            </a:r>
            <a:r>
              <a:rPr lang="en-US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TZ, </a:t>
            </a:r>
            <a:r>
              <a:rPr lang="lo-LA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ການວິເຄາະແມ່ນເລີ່ມຫຼັງຈາກການປິ່ນປົວຄັ້ງທຳອິດ</a:t>
            </a:r>
            <a:endParaRPr lang="en-US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endParaRPr lang="en-US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ໃນກຸ່ມ</a:t>
            </a:r>
            <a:r>
              <a:rPr lang="en-US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PZ, MNP </a:t>
            </a:r>
            <a:r>
              <a:rPr lang="lo-LA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ແລະ ກຸ່ມຄວບຄຸມ, ການວິເຄາະລວມເອົາເວລາທັງໝົດທີ່ມີຄວາມສ່ຽງ</a:t>
            </a:r>
            <a:endParaRPr lang="en-US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endParaRPr lang="en-US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en-US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TZ </a:t>
            </a:r>
            <a:r>
              <a:rPr lang="lo-LA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ພົວພັນກັບອັດຕາການເກີດອາການຖອກທ້ອງທີ່ຕ່ຳລົງຫຼັງຈາກການເລີ່ມປິ່ນປົວອາການຖອກທ້ອງ</a:t>
            </a:r>
            <a:endParaRPr lang="en-US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852" y="1665287"/>
            <a:ext cx="5902712" cy="432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38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ສະຫຼຸບ: ຜົນທີ່ໄດ້ຮັບຈາກອາການຖອກທ້ອງ</a:t>
            </a:r>
            <a:endParaRPr lang="en-US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7" y="1607757"/>
            <a:ext cx="6940103" cy="46267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607757"/>
            <a:ext cx="6220496" cy="4626736"/>
          </a:xfrm>
        </p:spPr>
        <p:txBody>
          <a:bodyPr/>
          <a:lstStyle/>
          <a:p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ໃນເດັກ </a:t>
            </a:r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&gt;18 </a:t>
            </a: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ເດືອນ</a:t>
            </a:r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ສານເສີມຊິງສຳລັບປິ່ນປົວອາການຖອກທ້ອງ</a:t>
            </a: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ຫຼຸດຜ່ອນອັດຕາການເກີດອາການຖອກທ້ອງຄືນ</a:t>
            </a: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ຫຼຸດຜ່ອນໄລຍະເວລາຂອງອາການຖອກທ້ອງ</a:t>
            </a: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ສານເສີມສຳລັບປ້ອງກັນທີ່ມີຊິງພຽງຢ່າງດຽວບໍ່ສາມາດຫຼຸດຜ່ອນຄວາມສ່ຽງຂອງອາການຖອກທ້ອງໄດ້</a:t>
            </a: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buNone/>
            </a:pPr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endParaRPr lang="lo-LA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ຝຸ່ນວິຕາມິນ ແລະ ເກືອແຮ່ແມ່ນບໍ່ໄດ້ຫຼຸດຜ່ອນ ຫຼື ເພີ່ມອັດຕາການເກີດອາການຖອກທ້ອງໃນປະຊາກອນ</a:t>
            </a: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2946" y="5865160"/>
            <a:ext cx="178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by: S. Hess</a:t>
            </a:r>
          </a:p>
        </p:txBody>
      </p:sp>
    </p:spTree>
    <p:extLst>
      <p:ext uri="{BB962C8B-B14F-4D97-AF65-F5344CB8AC3E}">
        <p14:creationId xmlns:p14="http://schemas.microsoft.com/office/powerpoint/2010/main" val="3830076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ການພົວພົນລະຫວ່າງລະດັບທາດເຫຼັກພື້ນຖານ ແລະ ຄວາມຜິດປົກກະຕິຂອງເຮໂມໂກບິນໂດຍກຳມະພັນ ແລະ ການຈະເລີນເຕີບໂຕ ແລະ ການເຈັບເປັນ</a:t>
            </a:r>
            <a:endParaRPr lang="en-US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9400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85745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1699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ສະຫຼຸບຜົນການຄົ້ນຄວ້າຫຼັກ</a:t>
            </a:r>
            <a:br>
              <a:rPr 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 *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ສານເສີມຊິງສຳລັບປ້ອງກັນ</a:t>
            </a:r>
            <a:r>
              <a:rPr 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 &amp;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ປິ່ນປົວ</a:t>
            </a:r>
            <a:r>
              <a:rPr 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*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94" y="1607758"/>
            <a:ext cx="4322406" cy="31695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5" y="1607757"/>
            <a:ext cx="7847178" cy="4713733"/>
          </a:xfrm>
        </p:spPr>
        <p:txBody>
          <a:bodyPr/>
          <a:lstStyle/>
          <a:p>
            <a:pPr lvl="0"/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ສານເສີມຊິງສຳລັບປ້ອງກັນ ແລະ ຝຸ່ນວິຕາມິນ ແລະ ເກືອແຮ່ສະແດງໃຫ້ເຫັນຜົນກະທົບດ້ານບວກຕໍ່ຄວາມເຂັ້ມຂຸ້ນຂອງສານຊິງໃນພລາສມາເຊິ່ງຊີ້ໃຫ້ເຫັນວ່າສານເສີມຊິງໄດ້ຖືກຮັບປະທານ</a:t>
            </a: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0"/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ສານເສີມຊິງສຳລັບປ້ອງກັນສະແດງໃຫ້ເຫັນວ່າບໍ່ມີຜົນກະທົບຕໍ່ການຈະເລີນເຕີບໂຕ ຫຼື ອັດຕາການເກີດໂດຍລວມຂອງອາການຖອກທ້ອງ ແລະ ໄລຍະເວລາຂອງການຖອກທ້ອງ. ຜົນກະທົບຕໍ່ຜົນໄດ້ຮັບອື່ນໆແມ່ນຍັງຢູ່ໃນລະຫວ່າງການສຶກສາ</a:t>
            </a: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0"/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ສານເສີມຊິງສຳລັບປິ່ນປົວອາການຖອກທ້ອງຫຼຸດຜ່ອນຄວາມສ່ຽງໃນການເກີດອາການຖອກທ້ອງໃນເດັກອາຍຸຫຼາຍກວ່າ 18 ເດືອນ</a:t>
            </a:r>
            <a:endParaRPr lang="en-GB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0" lvl="0" indent="0">
              <a:buNone/>
            </a:pP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o-LA" sz="2400" b="1" dirty="0">
                <a:solidFill>
                  <a:srgbClr val="0070C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ຄວນມີການນຳໃຊ້ສານເສີມຊິງສຳລັບປິ່ນປົວໃຫ້ເປັນສ່ວນໜຶ່ງໃນການຈັດການອາການຖອກທ້ອງ</a:t>
            </a:r>
            <a:endParaRPr lang="en-US" sz="2400" b="1" dirty="0">
              <a:solidFill>
                <a:srgbClr val="0070C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9765" y="5865160"/>
            <a:ext cx="178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Photo by: S. Hess</a:t>
            </a:r>
          </a:p>
        </p:txBody>
      </p:sp>
    </p:spTree>
    <p:extLst>
      <p:ext uri="{BB962C8B-B14F-4D97-AF65-F5344CB8AC3E}">
        <p14:creationId xmlns:p14="http://schemas.microsoft.com/office/powerpoint/2010/main" val="1864746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ສະຫຼຸບຜົນການຄົ້ນຄວ້າຫຼັກ</a:t>
            </a:r>
            <a:br>
              <a:rPr 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*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ຝຸ່ນວິຕາມິນ ແລະ ເກືອແຮ່</a:t>
            </a:r>
            <a:r>
              <a:rPr 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 *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2" y="1758369"/>
            <a:ext cx="11456894" cy="4626736"/>
          </a:xfrm>
        </p:spPr>
        <p:txBody>
          <a:bodyPr/>
          <a:lstStyle/>
          <a:p>
            <a:pPr lvl="0"/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MNP</a:t>
            </a: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ປັບປຸງລະດັບໂຟເລດ, ທາດເຫຼັກ ແລະ ຊິງ</a:t>
            </a:r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  <a:p>
            <a:pPr lvl="0"/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MNP </a:t>
            </a: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ຫຼຸດຜ່ອນອັດຕາຊຸກຊຸມຂອງພາວະເລືອດຈາງໃນເດັກນ້ອຍທີ່ເລີ່ມມີພາວະເລືອດຈາງ</a:t>
            </a: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0"/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MNP </a:t>
            </a: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ບໍ່ມີຜົນກະທົບຕໍ່ການຈະເລີນເຕີບໂຕ ຫຼື ອາການຖອກທ້ອງ</a:t>
            </a: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0"/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MNP </a:t>
            </a: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ພົວພັນເລັກນ້ອຍກັບການຈະເລີນເຕີບໂຕຂອງເດັກທີ່ບໍ່ມີພະຍາດເລືອດຈາງ ແລະ ມີຜົນເລັກນ້ອຍຕໍ່ອາການຖອກທ້ອງໃນເດັກທີ່ມີຄວາມຜິດປົກກະຕິຂອງເຮໂມໂກບິນໂດຍກຳມະພັນເຊັ່ນ ເຮໂມໂກບິໂນພາທີ ແລະ ພະຍາດເລືອດທາລາເຊມີ</a:t>
            </a: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0"/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o-LA" sz="2400" dirty="0">
                <a:solidFill>
                  <a:srgbClr val="0070C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ຜົນປະໂຫຍດທີ່ໄດ້ຈາກ </a:t>
            </a:r>
            <a:r>
              <a:rPr lang="en-US" sz="2400" dirty="0">
                <a:solidFill>
                  <a:srgbClr val="0070C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MNP </a:t>
            </a:r>
            <a:r>
              <a:rPr lang="lo-LA" sz="2400" dirty="0">
                <a:solidFill>
                  <a:srgbClr val="0070C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ມ່ນມີນ້ຳໜັກຫຼາຍກວ່າຄວາມສ່ຽງທີ່ອາດເກີດຂຶ້ນໂດຍຄຳນຶງເຖິງລະດັບທີ່ນ້ອຍຂອງຜົນຂ້າງຄຽງໃນກຸ່ມເດັກນ້ອຍ, ດັ່ງນັ້ນ </a:t>
            </a:r>
            <a:r>
              <a:rPr lang="en-US" sz="2400" dirty="0">
                <a:solidFill>
                  <a:srgbClr val="0070C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MNP </a:t>
            </a:r>
            <a:r>
              <a:rPr lang="lo-LA" sz="2400" dirty="0">
                <a:solidFill>
                  <a:srgbClr val="0070C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ຄວນຖືກນຳໃຊ້ໃນເດັກນ້ອຍທີ່ມີຄວາມສ່ຽງໃນການຂາດສານວິຕາມິນ ແລະ ເກືອແຮ່ຮ່ວມກັບການຈັດການອາການຖອກທ້ອງຢ່າງເໝາະສົມ</a:t>
            </a:r>
            <a:r>
              <a:rPr lang="en-US" sz="2400" dirty="0">
                <a:solidFill>
                  <a:srgbClr val="0070C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  <a:p>
            <a:pPr lvl="0"/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5867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o-LA" sz="2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ການວິເຄາະຜົນການສຳຫຼວດ </a:t>
            </a:r>
            <a:r>
              <a:rPr lang="en-US" sz="2800" dirty="0">
                <a:latin typeface="Saysettha OT" panose="020B0504020207020204" pitchFamily="34" charset="-34"/>
                <a:cs typeface="Saysettha OT" panose="020B0504020207020204" pitchFamily="34" charset="-34"/>
              </a:rPr>
              <a:t>2:  </a:t>
            </a:r>
            <a:br>
              <a:rPr lang="en-US" sz="2800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lo-LA" sz="28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ສານເສີມຊິງສຳລັບປິ່ນປົວມີຜົນກະທົບຕໍ່ອັດຕາການເກີດອາການຖອກທ້ອງຄືແນວໃດ?</a:t>
            </a:r>
            <a:endParaRPr lang="en-US" sz="28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493087"/>
              </p:ext>
            </p:extLst>
          </p:nvPr>
        </p:nvGraphicFramePr>
        <p:xfrm>
          <a:off x="3922295" y="1864894"/>
          <a:ext cx="8079204" cy="4295270"/>
        </p:xfrm>
        <a:graphic>
          <a:graphicData uri="http://schemas.openxmlformats.org/drawingml/2006/table">
            <a:tbl>
              <a:tblPr firstRow="1" firstCol="1" bandRow="1"/>
              <a:tblGrid>
                <a:gridCol w="269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3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9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8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ການສຶກສາແບບແຊກແຊງ/ກຸ່ມອາຍຸ</a:t>
                      </a:r>
                      <a:endParaRPr lang="en-US" sz="1800" b="1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IRR (95% CI)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P-VALUE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6-18 </a:t>
                      </a:r>
                      <a:r>
                        <a:rPr lang="lo-LA" sz="18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ເດືອນ</a:t>
                      </a:r>
                      <a:r>
                        <a:rPr lang="en-US" sz="18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(n=529)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TZ vs PZ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1.18 (0.53, 2.59)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0.689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TZ vs MNP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1.00 (0.45, 2.20)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0.992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TZ </a:t>
                      </a:r>
                      <a:r>
                        <a:rPr lang="en-US" sz="1800" dirty="0" err="1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vs</a:t>
                      </a:r>
                      <a:r>
                        <a:rPr lang="en-US" sz="18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CONTROL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0.91 (0.43, 1.94)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0.810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&gt;18 </a:t>
                      </a:r>
                      <a:r>
                        <a:rPr lang="lo-LA" sz="18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ເດືອນ</a:t>
                      </a:r>
                      <a:r>
                        <a:rPr lang="en-US" sz="1800" b="1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 (n=227)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 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TZ vs PZ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0.36 (0.1, 1.53)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0.169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TZ vs MNP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0.41 (0.10, 1.67)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0.217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TZ vs CONTROL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0.16 (0.04, 0.63)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ea typeface="Calibri" panose="020F0502020204030204" pitchFamily="34" charset="0"/>
                          <a:cs typeface="Phetsarath OT" pitchFamily="2" charset="0"/>
                        </a:rPr>
                        <a:t>0.009</a:t>
                      </a:r>
                    </a:p>
                  </a:txBody>
                  <a:tcPr marL="42742" marR="427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463" y="2028299"/>
            <a:ext cx="34290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o-LA" sz="20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ໃນທຸກກຸ່ມ ການວິເຄາະແມ່ນອີງໃສ່ເວລາທີ່ມີຄວາມສ່ຽງຫຼັງຈາກເລີ່ມປິ່ນປົວອາການຖອກທ້ອງເປັນຄັງທຳອິດ</a:t>
            </a:r>
            <a:r>
              <a:rPr lang="en-US" sz="20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  <a:p>
            <a:endParaRPr lang="en-US" sz="20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lo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ບໍ່ມີຜົນກະທົບຂອງ</a:t>
            </a:r>
            <a:r>
              <a:rPr lang="en-US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 TZ </a:t>
            </a:r>
            <a:r>
              <a:rPr lang="lo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ຕໍ່ກັບອັດຕາການເກີດອາການຖອກທ້ອງໃນເດັກທີ່ມີອາຍຸ </a:t>
            </a:r>
            <a:r>
              <a:rPr lang="en-US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6-18 </a:t>
            </a:r>
            <a:r>
              <a:rPr lang="lo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ເດືອນ</a:t>
            </a:r>
            <a:endParaRPr lang="en-US" sz="20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lo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ໃນເດັດທີ່ມີອາຍຸຫຼາຍກວ່າ, ອັດຕາການເກີດແມ່ນຕ່ຳກວ່າໃນກຸ່ມ </a:t>
            </a:r>
            <a:r>
              <a:rPr lang="en-US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TZ </a:t>
            </a:r>
            <a:r>
              <a:rPr lang="lo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ເມື່ອທຽບກັບກຸ່ມຄວບຄຸມ</a:t>
            </a:r>
            <a:endParaRPr lang="en-US" sz="20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8902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1985963" y="160338"/>
            <a:ext cx="10015537" cy="806397"/>
          </a:xfrm>
          <a:solidFill>
            <a:schemeClr val="accent2">
              <a:lumMod val="75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lo-LA" alt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ສະແດງ</a:t>
            </a:r>
            <a:r>
              <a:rPr lang="en-GB" alt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GB" altLang="en-US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ຄວາມ</a:t>
            </a:r>
            <a:r>
              <a:rPr lang="en-GB" alt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lo-LA" alt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ຮ</a:t>
            </a:r>
            <a:r>
              <a:rPr lang="en-GB" alt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ູ</a:t>
            </a:r>
            <a:r>
              <a:rPr lang="lo-LA" alt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້</a:t>
            </a:r>
            <a:r>
              <a:rPr lang="en-GB" alt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GB" altLang="en-US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ບຸ</a:t>
            </a:r>
            <a:r>
              <a:rPr lang="en-GB" alt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lo-LA" alt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ນ</a:t>
            </a:r>
            <a:r>
              <a:rPr lang="en-GB" altLang="en-US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GB" altLang="en-US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ຄຸນ</a:t>
            </a:r>
            <a:endParaRPr lang="en-US" altLang="en-US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Davis &amp; ​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ະ​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າ​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ັ​ນ​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າ​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າ​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ະ​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ະ​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ຸ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າ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ລ​ະ​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າ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ຂ​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້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</a:t>
            </a:r>
            <a:r>
              <a:rPr lang="en-GB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​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ສ​</a:t>
            </a:r>
            <a:r>
              <a:rPr lang="lo-L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ສ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lo-L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ປ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lo-L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ລ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າວ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768" y="4061064"/>
            <a:ext cx="6312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alt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ຜູ້ໃຫ້ທຶນ</a:t>
            </a:r>
            <a:r>
              <a:rPr lang="en-US" alt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000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Mathile</a:t>
            </a:r>
            <a:r>
              <a:rPr lang="en-US" altLang="en-US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 Institute for the Advancement of Human Nutrition</a:t>
            </a:r>
            <a:br>
              <a:rPr lang="en-US" altLang="en-US" sz="2000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-US" altLang="en-US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Nutrition International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Bill &amp; Melinda Gates Foundation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Thrasher Research Fund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5" r="13565"/>
          <a:stretch/>
        </p:blipFill>
        <p:spPr>
          <a:xfrm>
            <a:off x="6425984" y="1624257"/>
            <a:ext cx="5233115" cy="45592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768" y="1323029"/>
            <a:ext cx="5873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ຂໍ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ສະ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ແດງ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ຄວາມ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ຮູ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້​​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ບູນ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ຄຸນ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ຕໍ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່</a:t>
            </a:r>
          </a:p>
          <a:p>
            <a:pPr algn="ctr"/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ຄ​ະ​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ນະ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ພັກ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ແຂວງ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ຄ​ະ​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ນະ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ພັກເມືອງ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ຄ​ະ​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ນະ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ພັກພະແນກ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ສາ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ທາ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ລະ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ນະ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ສຸກແຂວງ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ຫ້ອງ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ການ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ສາ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ທາເມືອງ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ສຸ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​ກ​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ສາ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ລາ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ອຳ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ນາດ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ການ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ປົກ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ຄອງ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US" sz="2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ບ້ານ</a:t>
            </a:r>
            <a:endParaRPr lang="en-US" sz="24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algn="ctr"/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ຂໍຂອບໃຈສຳລັບທີມງານ ແລະ ຜູ້ເຂົ້າຮ່ວມໂຄງການລາວຊິງທຸກໆທ່ານ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7993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ຄວາມເປັນມາ</a:t>
            </a:r>
            <a:endParaRPr lang="en-US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249" y="1665287"/>
            <a:ext cx="10947251" cy="4691063"/>
          </a:xfrm>
          <a:solidFill>
            <a:schemeClr val="bg1"/>
          </a:solidFill>
        </p:spPr>
        <p:txBody>
          <a:bodyPr/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lo-LA" alt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ການຈະເລີນເຕີບໂຕທີ່ບໍ່ໄດ້ດີຂອງຮ່າງກາຍແລະ ພາວະເລືອດຈາງຍັງເປັນບັນຫາສຳຄັນດ້ານສາທາລະນະສຸກໃນເຂດອາຊີຕາເວັນອອກສຽງໃຕ້</a:t>
            </a: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charset="2"/>
              <a:buChar char="u"/>
            </a:pP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ໃນເດັກທີ່ມີອາຍຸຕ່ຳກວ່າ 5 ປີ ໃນແຂວງຄຳມ່ວນ </a:t>
            </a:r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(LSIS 2011)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ຄວາມສູງຫຼຸດມາດຕະຖານ</a:t>
            </a:r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: 41%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ນ້ຳໜັກຫຼຸດມາດຕະຖານ</a:t>
            </a:r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: 29%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ເລືອດຈາງ</a:t>
            </a:r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: 46%</a:t>
            </a:r>
            <a:endParaRPr lang="lo-LA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None/>
            </a:pP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ຕ້ອງການຫຼັກຖານອ້າງອີງເພື່ອສ້າງຍຸດທະສາດທີ່ໄດ້ຜົນສູງສຸດສຳລັບການແຈກຢາຍ</a:t>
            </a:r>
            <a:r>
              <a:rPr lang="en-GB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</a:t>
            </a: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ານເສີມຊິງ ແລະ ທາດເຫຼັກເພື່ອປັບປຸງລະດັບການຈະເລີນເຕີບໂຕ ແລະ ເລືອດຈາງໃນເດັກນ້ອຍ</a:t>
            </a:r>
            <a:endParaRPr lang="en-US" sz="20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1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303" y="206855"/>
            <a:ext cx="10015537" cy="132556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ການສຶກສາລາວຊິງ: ຈຸດປະສົງ</a:t>
            </a:r>
            <a:endParaRPr lang="en-US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3260310"/>
            <a:ext cx="6865455" cy="2936237"/>
          </a:xfrm>
          <a:ln>
            <a:solidFill>
              <a:srgbClr val="C00000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ສານເສີມຊິງສຳລັບປິ່ນປົວ</a:t>
            </a:r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 (TZ)</a:t>
            </a:r>
          </a:p>
          <a:p>
            <a:pPr marL="514350" indent="-514350">
              <a:buFont typeface="+mj-lt"/>
              <a:buAutoNum type="arabicPeriod"/>
            </a:pP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ສານເສີມຊິງສຳລັບປ້ອງກັນປະຈຳວັນ</a:t>
            </a:r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 (PZ)</a:t>
            </a:r>
          </a:p>
          <a:p>
            <a:pPr marL="514350" indent="-514350">
              <a:buFont typeface="+mj-lt"/>
              <a:buAutoNum type="arabicPeriod"/>
            </a:pP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ຝຸ່ນວິຕາມິນ ແລະ ເກືອແຮ່ສຳລັບປ້ອງກັນປະຈຳວັນ</a:t>
            </a:r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 MNP </a:t>
            </a:r>
          </a:p>
          <a:p>
            <a:pPr marL="514350" indent="-514350">
              <a:buFont typeface="+mj-lt"/>
              <a:buAutoNum type="arabicPeriod"/>
            </a:pP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ຢາຫຼອກ </a:t>
            </a:r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(Placebo)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59560" y="3229461"/>
            <a:ext cx="3051313" cy="30469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lo-LA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ລະດັບວິຕາມິນ ແລະ ເກືອແຮ່ ແລະ ເລືອດຈາງ</a:t>
            </a:r>
            <a:endParaRPr lang="en-US" sz="24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lo-LA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ການຈະເລີນເຕີບໂຕຂອງຮ່າງກາຍ</a:t>
            </a:r>
            <a:endParaRPr lang="en-US" sz="24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lo-LA" sz="240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ຖອກທ້ອງ</a:t>
            </a:r>
            <a:endParaRPr lang="en-US" sz="2400" dirty="0">
              <a:solidFill>
                <a:srgbClr val="C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7704774" y="3336526"/>
            <a:ext cx="622270" cy="186855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lo-LA" b="1" dirty="0">
                <a:solidFill>
                  <a:prstClr val="white"/>
                </a:solidFill>
                <a:latin typeface="Phetsarath OT" pitchFamily="2" charset="0"/>
                <a:cs typeface="Phetsarath OT" pitchFamily="2" charset="0"/>
              </a:rPr>
              <a:t>9 ເດືອນ</a:t>
            </a:r>
            <a:endParaRPr lang="en-US" b="1" dirty="0">
              <a:solidFill>
                <a:prstClr val="white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723" y="2913898"/>
            <a:ext cx="540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ການສຶກສາແບບການແຊກແຊງ</a:t>
            </a:r>
            <a:endParaRPr lang="en-US" b="1" dirty="0">
              <a:solidFill>
                <a:prstClr val="black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4121" y="2906084"/>
            <a:ext cx="1832113" cy="37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ຜົນທີ່ໄດ້ຮັບ</a:t>
            </a:r>
            <a:endParaRPr lang="en-US" b="1" dirty="0">
              <a:solidFill>
                <a:prstClr val="black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50" y="1709530"/>
            <a:ext cx="11675993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lo-LA" sz="2800" b="1" u="sng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ເປົ້າໝາຍ: ເພື່ອປະເມີນວິທີທີ່ດີທີ່ສຸດໃນການນຳໃຊ້ສານຊິງເຂົ້າໃນການປັບປຸງສຸຂະພາບຂອງເດັກນ້ອຍລາວໃນເຂດຊົນນະບົດ</a:t>
            </a:r>
            <a:endParaRPr lang="en-US" sz="2800" dirty="0">
              <a:solidFill>
                <a:prstClr val="black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806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ນິຍາມ</a:t>
            </a:r>
            <a:endParaRPr lang="en-US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9896" y="1822449"/>
            <a:ext cx="3421604" cy="4351338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lo-LA" sz="2400" b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ຖອກທ້ອງ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r>
              <a:rPr lang="lo-LA" sz="2400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ອາການຖອກທ້ອງ</a:t>
            </a:r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b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ຖ່າຍແຫຼວ, ຖ່າຍເປັນນ້ຳ 3 ຫຼື ຫຼາຍກວ່າ 3 ຄັ້ງໃນ 24 ຊົ່ວໂມງ</a:t>
            </a: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2400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ຊ່ວງຂອງການຖອກທ້ອງ</a:t>
            </a:r>
            <a:r>
              <a:rPr lang="en-US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ມີອາການຖອກທ້ອງຕາມດ້ວຍຢ່າງໜ້ອຍ 2 ມື້ທີ່ບໍ່ມີອາການຖອກທ້ອງ</a:t>
            </a:r>
            <a:endParaRPr lang="en-US" sz="2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sTfR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-Soluble Transferrin Receptor; RBP-retinol binding protein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3058" y="1825625"/>
            <a:ext cx="3795606" cy="450260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o-LA" sz="2200" b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ສານອາຫານ</a:t>
            </a:r>
            <a:endParaRPr lang="en-US" sz="22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2200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ເລືອດຈາງ: ເຮໂມໂກບິນ</a:t>
            </a:r>
            <a:r>
              <a:rPr lang="en-US" sz="2200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&lt; 110 g/L</a:t>
            </a:r>
          </a:p>
          <a:p>
            <a:r>
              <a:rPr lang="lo-LA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ການຂາດສານຊິງ</a:t>
            </a:r>
            <a:r>
              <a:rPr lang="en-US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ຄວາມເຂັ້ມຂຸ້ນຂອງຊິງໃນພລາສມາ</a:t>
            </a:r>
            <a:r>
              <a:rPr lang="en-US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&lt; 65 </a:t>
            </a:r>
            <a:r>
              <a:rPr lang="en-US" sz="2200" dirty="0"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rPr>
              <a:t>µg/</a:t>
            </a:r>
            <a:r>
              <a:rPr lang="en-US" sz="2200" dirty="0" err="1"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rPr>
              <a:t>dL</a:t>
            </a:r>
            <a:r>
              <a:rPr lang="en-US" sz="2200" dirty="0"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rPr>
              <a:t> </a:t>
            </a:r>
          </a:p>
          <a:p>
            <a:r>
              <a:rPr lang="lo-LA" sz="2200" dirty="0"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rPr>
              <a:t>ການຂາດທາດເຫຼັກ</a:t>
            </a:r>
            <a:r>
              <a:rPr lang="en-US" sz="2200" dirty="0"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rPr>
              <a:t> (ID): </a:t>
            </a:r>
            <a:r>
              <a:rPr lang="en-US" sz="2200" dirty="0" err="1"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rPr>
              <a:t>ferritin</a:t>
            </a:r>
            <a:r>
              <a:rPr lang="en-US" sz="2200" dirty="0">
                <a:latin typeface="Saysettha OT" panose="020B0504020207020204" pitchFamily="34" charset="-34"/>
                <a:ea typeface="Calibri" panose="020F0502020204030204" pitchFamily="34" charset="0"/>
                <a:cs typeface="Saysettha OT" panose="020B0504020207020204" pitchFamily="34" charset="-34"/>
              </a:rPr>
              <a:t> &lt; 12 µg/L.</a:t>
            </a:r>
          </a:p>
          <a:p>
            <a:r>
              <a:rPr lang="lo-LA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ການຂາດທາດເຫຼັກແບບ </a:t>
            </a:r>
            <a:r>
              <a:rPr lang="en-US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Functional iron deficiency: sTfR&gt;8.3 mg/L</a:t>
            </a:r>
          </a:p>
          <a:p>
            <a:r>
              <a:rPr lang="lo-LA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ການຂາດວິຕາມິນ</a:t>
            </a:r>
            <a:r>
              <a:rPr lang="en-US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: RBP&lt; 8.1 µmol/L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99823" y="1822449"/>
            <a:ext cx="3365810" cy="435133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o-LA" sz="2200" b="1" u="sng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ການຈະເລີນເຕີບໂຕຂອງຮ່າງກາຍ</a:t>
            </a:r>
            <a:endParaRPr lang="en-US" sz="22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ລວງສູງ, ນ້ຳໜັກຫຼຸດມາດຕະຖານ ແລະ ການຂາດສານອາຫານກະທັນຫັນແມ່ນມີນິຍາມວ່າ </a:t>
            </a:r>
            <a:r>
              <a:rPr lang="en-US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LAZ (</a:t>
            </a:r>
            <a:r>
              <a:rPr lang="lo-LA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ລວງຍາວສຳລັບອາຍຸ</a:t>
            </a:r>
            <a:r>
              <a:rPr lang="en-US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 z-score), WAZ (</a:t>
            </a:r>
            <a:r>
              <a:rPr lang="lo-LA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ນ້ຳໜັກສຳລັບອາຍຸ</a:t>
            </a:r>
            <a:r>
              <a:rPr lang="en-US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z-score) </a:t>
            </a:r>
            <a:r>
              <a:rPr lang="lo-LA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</a:t>
            </a:r>
            <a:r>
              <a:rPr lang="en-US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WLZ (</a:t>
            </a:r>
            <a:r>
              <a:rPr lang="lo-LA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ນ້ຳໜັກສຳລັບລວງສູງ</a:t>
            </a:r>
            <a:r>
              <a:rPr lang="en-US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 z-score)  </a:t>
            </a:r>
            <a:r>
              <a:rPr lang="lo-LA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ຕາມລຳດັບ</a:t>
            </a:r>
            <a:r>
              <a:rPr lang="en-US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  </a:t>
            </a:r>
            <a:br>
              <a:rPr lang="en-US" sz="2200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-US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&lt; -2 SD </a:t>
            </a:r>
            <a:r>
              <a:rPr lang="lo-LA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ມາດຕະຖານການຈະເລີນເຕີບໂຕອີງຕາມ </a:t>
            </a:r>
            <a:r>
              <a:rPr lang="en-US" sz="2200" dirty="0">
                <a:latin typeface="Saysettha OT" panose="020B0504020207020204" pitchFamily="34" charset="-34"/>
                <a:cs typeface="Saysettha OT" panose="020B0504020207020204" pitchFamily="34" charset="-34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402102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23643" r="14719" b="25362"/>
          <a:stretch>
            <a:fillRect/>
          </a:stretch>
        </p:blipFill>
        <p:spPr bwMode="auto">
          <a:xfrm>
            <a:off x="8373067" y="1485901"/>
            <a:ext cx="3544504" cy="334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9133684" y="4962968"/>
            <a:ext cx="2479032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en-US" altLang="en-US" sz="1400" dirty="0">
                <a:solidFill>
                  <a:prstClr val="black"/>
                </a:solidFill>
              </a:rPr>
              <a:t>Lao Zinc Study Villages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2075400" y="94165"/>
            <a:ext cx="10015537" cy="1325562"/>
          </a:xfrm>
          <a:solidFill>
            <a:schemeClr val="accent2">
              <a:lumMod val="75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lo-LA" alt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ປະຊາກອນໃນການສຶກສາ ແລະ ການອອກແບບການສຶກສາ</a:t>
            </a:r>
            <a:endParaRPr lang="en-US" altLang="en-US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9" y="1581088"/>
            <a:ext cx="6383995" cy="40934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GB" sz="20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ການ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</a:t>
            </a:r>
            <a:r>
              <a:rPr lang="en-GB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GB" sz="20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ລື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</a:t>
            </a:r>
            <a:r>
              <a:rPr lang="en-GB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ກ​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</a:t>
            </a:r>
            <a:r>
              <a:rPr lang="en-GB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ົ​ດ​</a:t>
            </a:r>
            <a:r>
              <a:rPr lang="en-GB" sz="20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ລອງ</a:t>
            </a:r>
            <a:r>
              <a:rPr lang="en-GB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GB" sz="20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ເປັນ</a:t>
            </a:r>
            <a:r>
              <a:rPr lang="en-GB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GB" sz="20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ບຸກ</a:t>
            </a:r>
            <a:r>
              <a:rPr lang="en-GB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GB" sz="20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ຄົ</a:t>
            </a:r>
            <a:r>
              <a:rPr lang="en-GB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​ນ</a:t>
            </a:r>
            <a:endParaRPr lang="en-US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lo-LA" sz="200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ການສຶກສາຈັດຂຶ້ນທີ່ແຂວງຄຳມ່ວນ, ພາກກາງຂອງ ສປປລາວ</a:t>
            </a:r>
            <a:endParaRPr lang="en-US" sz="2000" dirty="0">
              <a:solidFill>
                <a:prstClr val="black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lo-LA" sz="200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ເດັກນ້ອຍ </a:t>
            </a:r>
            <a:r>
              <a:rPr lang="en-US" sz="200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3433 </a:t>
            </a:r>
            <a:r>
              <a:rPr lang="lo-LA" sz="200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ຄົນ</a:t>
            </a:r>
            <a:r>
              <a:rPr lang="en-US" sz="200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en-GB" sz="200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GB" sz="2000" dirty="0" err="1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ອາ</a:t>
            </a:r>
            <a:r>
              <a:rPr lang="en-GB" sz="200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GB" sz="2000" dirty="0" err="1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ຍຸ</a:t>
            </a:r>
            <a:r>
              <a:rPr lang="en-GB" sz="200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6-23 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ເດືອນ</a:t>
            </a:r>
            <a:endParaRPr lang="en-US" sz="2000" dirty="0">
              <a:solidFill>
                <a:prstClr val="black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lo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ການສຳຫຼວດເບື້ອງຕົ້ນພົບລະດັບຄວາມເຂັ້ມຂຸ້ນຂອງສານຊິງໃນພລາສມາຕ່ຳ ແລະ ອັດຕາຊຸກຊຸມຂອງການຂາດສານຊິງສູງ</a:t>
            </a:r>
            <a:endParaRPr lang="en-US" sz="2000" dirty="0">
              <a:solidFill>
                <a:prstClr val="black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lo-LA" sz="200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ແຂວງຍັງບໍ່ມີໂຄງການການເສີມສານວິຕາມິນ ແລະ ເກືອແຮ່ລວມ</a:t>
            </a:r>
            <a:endParaRPr lang="en-US" sz="2000" dirty="0">
              <a:solidFill>
                <a:prstClr val="black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lo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ກັນຍາ</a:t>
            </a:r>
            <a:r>
              <a:rPr lang="en-US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 2015-</a:t>
            </a:r>
            <a:r>
              <a:rPr lang="lo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ເມສາ</a:t>
            </a:r>
            <a:r>
              <a:rPr lang="en-US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 2017</a:t>
            </a:r>
          </a:p>
          <a:p>
            <a:pPr lvl="1">
              <a:defRPr/>
            </a:pPr>
            <a:endParaRPr lang="en-US" sz="20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259862" y="5034306"/>
            <a:ext cx="177800" cy="1651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555445" y="2640168"/>
            <a:ext cx="1622850" cy="258090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 rot="17389676">
            <a:off x="7533267" y="3888136"/>
            <a:ext cx="169432" cy="1856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617983" y="2729642"/>
            <a:ext cx="994118" cy="1198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11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3455" y="5483"/>
            <a:ext cx="10236524" cy="12742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2800" b="1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ການສຶກສາແບບ</a:t>
            </a:r>
            <a:r>
              <a:rPr lang="en-GB" sz="2800" b="1" dirty="0" err="1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ລົງ</a:t>
            </a:r>
            <a:r>
              <a:rPr lang="en-GB" sz="2800" b="1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GB" sz="2800" b="1" dirty="0" err="1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ປະ</a:t>
            </a:r>
            <a:r>
              <a:rPr lang="en-GB" sz="2800" b="1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GB" sz="2800" b="1" dirty="0" err="1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ຕິ</a:t>
            </a:r>
            <a:r>
              <a:rPr lang="en-GB" sz="2800" b="1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lo-LA" sz="2800" b="1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</a:t>
            </a:r>
            <a:r>
              <a:rPr lang="en-GB" sz="2800" b="1" dirty="0" err="1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ັດ</a:t>
            </a:r>
            <a:r>
              <a:rPr lang="en-GB" sz="2800" b="1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​</a:t>
            </a:r>
            <a:r>
              <a:rPr lang="en-GB" sz="2800" b="1" dirty="0" err="1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</a:t>
            </a:r>
            <a:endParaRPr lang="en-US" sz="2800" b="1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29172"/>
              </p:ext>
            </p:extLst>
          </p:nvPr>
        </p:nvGraphicFramePr>
        <p:xfrm>
          <a:off x="133143" y="2004569"/>
          <a:ext cx="8186105" cy="38195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1802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5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 </a:t>
                      </a: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ປະເພດສານອາຫານເສີມ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TZ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PZ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MNP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Control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6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ແບບປິ່ນປົວປະຈຳວັນ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ເມັດຢາຫຼອກ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ເມັດຢາທີ່ມີສານຊິງ</a:t>
                      </a: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 (7 mg/</a:t>
                      </a: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ມື້</a:t>
                      </a: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ຝຸ່ນວິຕາມິນ ແລະ ເກືແຮ່</a:t>
                      </a: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 (</a:t>
                      </a: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ປະກອບມີ</a:t>
                      </a: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10 mg Zn, 6 mg Fe + 13 </a:t>
                      </a: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ສານວິຕາມິນ ແລະ ເກືອແຮ່ອື່ນໆ</a:t>
                      </a:r>
                      <a:r>
                        <a:rPr lang="en-US" sz="1800" b="0" baseline="3000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1</a:t>
                      </a: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ຝຸ່ນຫຼອກ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15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ສຳລັບປິ່ນປົວຖອກທ້ອງ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ORS +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ເມັດຢາ </a:t>
                      </a: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Zn  (20 mg/</a:t>
                      </a: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ມື້</a:t>
                      </a: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) </a:t>
                      </a: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ສຳລັບ</a:t>
                      </a: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 10 </a:t>
                      </a: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ມື້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ORS 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ເມັດຢາຫຼອກສຳລັບ </a:t>
                      </a: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10 </a:t>
                      </a: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ມື້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ORS 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ເມັດຢາຫຼອກສຳລັບ</a:t>
                      </a:r>
                      <a:b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</a:b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 10 </a:t>
                      </a: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ມື້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ORS 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ເມັດຢາຫຼອກສຳລັບ</a:t>
                      </a:r>
                      <a:r>
                        <a:rPr lang="en-US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 10 </a:t>
                      </a:r>
                      <a:r>
                        <a:rPr lang="lo-LA" sz="1800" b="0" dirty="0">
                          <a:effectLst/>
                          <a:latin typeface="Saysettha OT" panose="020B0504020207020204" pitchFamily="34" charset="-34"/>
                          <a:cs typeface="Saysettha OT" panose="020B0504020207020204" pitchFamily="34" charset="-34"/>
                        </a:rPr>
                        <a:t>ມື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Saysettha OT" panose="020B0504020207020204" pitchFamily="34" charset="-34"/>
                        <a:ea typeface="Calibri" panose="020F0502020204030204" pitchFamily="34" charset="0"/>
                        <a:cs typeface="Saysettha OT" panose="020B0504020207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9248" y="2004569"/>
            <a:ext cx="3632344" cy="33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1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3838" y="0"/>
            <a:ext cx="11391900" cy="132556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o-LA" dirty="0">
                <a:solidFill>
                  <a:schemeClr val="bg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ສ່ວນປະກອບຂອງຝຸ່ນວິຕາມິນ ແລະ ເກືອແຮ່ທີ່ໃຊ້ໃນໂຄງການລາວຊິງ</a:t>
            </a:r>
            <a:endParaRPr lang="en-US" dirty="0">
              <a:solidFill>
                <a:schemeClr val="bg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155223"/>
              </p:ext>
            </p:extLst>
          </p:nvPr>
        </p:nvGraphicFramePr>
        <p:xfrm>
          <a:off x="264404" y="1311306"/>
          <a:ext cx="11193137" cy="53382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061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3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27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ສານອາຫານ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ຊື່ເຄມີ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o-LA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ຫົວໜ່ວຍ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PrevZn</a:t>
                      </a: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-MNP (1 g)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WHO/FAO RNI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(6 – 11 </a:t>
                      </a:r>
                      <a:r>
                        <a:rPr lang="en-US" sz="1800" dirty="0" err="1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mo</a:t>
                      </a: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)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WHO/FAO RNI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(12 – 23 </a:t>
                      </a:r>
                      <a:r>
                        <a:rPr lang="en-US" sz="1800" dirty="0" err="1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mo</a:t>
                      </a: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)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Vitamin A 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Retinol acetate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µg RE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400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400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400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Thiamine (B1) 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Thiamin mononitrate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mg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0.5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0.3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0.5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Riboflavin (B2)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Riboflavin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mg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0.5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0.4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0.5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Niacin (B3) 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Niacinamide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mg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6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4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6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Vitamin B6 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Pyridoxine hydrochloride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mg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0.5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0.3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0.5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Folic acid (B9)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USP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µg DFE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150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80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150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Vitamin B12 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Cyanocobalamin, USP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µg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0.9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0.7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0.9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Vitamin C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Ascorbic acid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mg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30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30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30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Vitamin D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Cholecalciferol (D3)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µg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5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5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5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Vitamin E 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dl-</a:t>
                      </a: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α</a:t>
                      </a:r>
                      <a:r>
                        <a:rPr lang="es-PE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-tocopheryl acetate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mg TE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5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2.7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5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Copper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Copper sulfate, anhydrous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mg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0.56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---</a:t>
                      </a:r>
                      <a:r>
                        <a:rPr lang="en-US" sz="1800" baseline="300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3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---</a:t>
                      </a:r>
                      <a:r>
                        <a:rPr lang="en-US" sz="1800" baseline="300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3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Iodine 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Potassium iodate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µg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90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90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90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Iron 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Ferrous fumarate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mg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6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6.2 – 18.6</a:t>
                      </a:r>
                      <a:r>
                        <a:rPr lang="en-US" sz="1800" baseline="300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4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3.9 – 11.6</a:t>
                      </a:r>
                      <a:r>
                        <a:rPr lang="en-US" sz="1800" baseline="300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4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Selenium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Selenium selenite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µg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17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10</a:t>
                      </a:r>
                      <a:endParaRPr lang="en-US" sz="240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17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38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Zinc </a:t>
                      </a:r>
                      <a:endParaRPr lang="en-US" sz="240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Zinc gluconate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mg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10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2.5 – 8.4</a:t>
                      </a:r>
                      <a:r>
                        <a:rPr lang="en-US" sz="1800" baseline="300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5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2.4 – 8.3</a:t>
                      </a:r>
                      <a:r>
                        <a:rPr lang="en-US" sz="1800" baseline="30000" dirty="0">
                          <a:effectLst/>
                          <a:latin typeface="Phetsarath OT" pitchFamily="2" charset="0"/>
                          <a:cs typeface="Phetsarath OT" pitchFamily="2" charset="0"/>
                        </a:rPr>
                        <a:t>5</a:t>
                      </a:r>
                      <a:endParaRPr lang="en-US" sz="2400" b="0" dirty="0">
                        <a:effectLst/>
                        <a:latin typeface="Phetsarath OT" pitchFamily="2" charset="0"/>
                        <a:ea typeface="Calibri" panose="020F0502020204030204" pitchFamily="34" charset="0"/>
                        <a:cs typeface="Phetsarath OT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924029" y="-231763"/>
            <a:ext cx="15728698" cy="129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8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30244" y="329049"/>
            <a:ext cx="3965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altLang="en-US" sz="3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ແບບການສຶກສາ</a:t>
            </a:r>
            <a:endParaRPr lang="en-US" sz="3600" dirty="0">
              <a:solidFill>
                <a:srgbClr val="E7E6E6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" y="5965655"/>
            <a:ext cx="1547577" cy="87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530" y="136525"/>
            <a:ext cx="8616875" cy="61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1768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o Zinc Template 3_2015-10-01.potx" id="{2081AA67-1DFC-4405-BE4A-A250B8A83546}" vid="{8A631609-3AD2-4B30-AF8F-CEB89F5B87B0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o Zinc Template 3_2015-10-01.potx" id="{2081AA67-1DFC-4405-BE4A-A250B8A83546}" vid="{8A631609-3AD2-4B30-AF8F-CEB89F5B87B0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3679</Words>
  <Application>Microsoft Office PowerPoint</Application>
  <PresentationFormat>Widescreen</PresentationFormat>
  <Paragraphs>704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Phetsarath OT</vt:lpstr>
      <vt:lpstr>Saysettha OT</vt:lpstr>
      <vt:lpstr>Times New Roman</vt:lpstr>
      <vt:lpstr>Verdana</vt:lpstr>
      <vt:lpstr>Wingdings</vt:lpstr>
      <vt:lpstr>2_Office Theme</vt:lpstr>
      <vt:lpstr>3_Office Theme</vt:lpstr>
      <vt:lpstr>Office Theme</vt:lpstr>
      <vt:lpstr>ຜົນໄດ້ຮັບຈາກການປິ່ນປົວອາການຖອກທ້ອງໃນເດັກນ້ອຍໃນ ສປປລາວ ຜ່ານ 2 ຮູບແບບຂອງການເສີມຊິງສຳລັບປ້ອງກັນປະຈຳວັນ ແລະ ການເສີມຊິງສຳລັບປິ່ນປົວອາການຖອກທ້ອງ  ຜົນຕໍ່ກັບລະດັບສານວິຕາມິນ ແລະ ເກືອແຮ່ ແລະ ເລືອດຈາງ,  ການຈະເລີນເຕີບໂຕ ແລະ ການປິ່ນປົວອາການຖອກທ້ອງ </vt:lpstr>
      <vt:lpstr>ຄວາມເປັນມາ: ຍຸດທະສາດໃນການແຈກຢາຍສານຊິງໃຫ້ແກ່ປະຊາຊົນທີ່ມີຄວາມສ່ຽງ</vt:lpstr>
      <vt:lpstr>ຄວາມເປັນມາ</vt:lpstr>
      <vt:lpstr>ການສຶກສາລາວຊິງ: ຈຸດປະສົງ</vt:lpstr>
      <vt:lpstr>ນິຍາມ</vt:lpstr>
      <vt:lpstr>ປະຊາກອນໃນການສຶກສາ ແລະ ການອອກແບບການສຶກສາ</vt:lpstr>
      <vt:lpstr>PowerPoint Presentation</vt:lpstr>
      <vt:lpstr>ສ່ວນປະກອບຂອງຝຸ່ນວິຕາມິນ ແລະ ເກືອແຮ່ທີ່ໃຊ້ໃນໂຄງການລາວຊິງ</vt:lpstr>
      <vt:lpstr>PowerPoint Presentation</vt:lpstr>
      <vt:lpstr>ຄຸນລັກສະນະພື້ນຖານ, ຄວາມຮ່ວມມືໃນການນຳໃຊ້ ແລະ  ການ​ລົດ​​ຈຳ​ນວນ </vt:lpstr>
      <vt:lpstr>ຜົນທີ່ໄດ້ຮັບຕໍ່ລະດັບຊິງ</vt:lpstr>
      <vt:lpstr>ຜົນທີ່ໄດ້ຮັບຕໍ່ລະດັບທາດເຫຼັກ</vt:lpstr>
      <vt:lpstr>ຜົນທີ່ໄດ້ຮັບຕໍ່ລະດັບເຮໂມໂກບິນ  ແລະ ລະດັບເລືອດຈາງ</vt:lpstr>
      <vt:lpstr>ຜົນທີ່ໄດ້ຮັບຕໍ່ລະດັບເຮໂມໂກບິນ ແລະ ເລືອດຈາງຈັດແບ່ງຕາມພື້ນຖານລະດັບເລືອດຈາງ</vt:lpstr>
      <vt:lpstr>ຜົນໄດ້ຮັບຈາກການສຶກສາແບບລົງ​ປະ​ຕິ​ບັດ​ການ ຕໍ່ລະດັບວິຕາມິນ A ແບ່ງຕາມກຸ່ມການສຶກສາ</vt:lpstr>
      <vt:lpstr>ຜົນທີ່ໄດ້ຮັບຕໍ່ລະດັບໂຟເລດ, ວິຕາມິນ B1 ແລະ ວິຕາມິນ B12</vt:lpstr>
      <vt:lpstr>ສະຫຼຸບ: ລະດັບເລືອດຈາງ ແລະ ສານອາຫານ</vt:lpstr>
      <vt:lpstr>ຜົນກະທົບຂອງການສຶກສາແບບແຊກແຊງຕໍ່ຕົວຊີ້ວັດຂອງການວັດແທກຮ່າງກາຍ</vt:lpstr>
      <vt:lpstr>ສະຫຼຸບ: ຜົນຕໍ່ການຈະເລີນເຕີບໂຕ</vt:lpstr>
      <vt:lpstr>ຜົນທີ່ໄດ້ຮັບຈາກການສຶກສາແບບແຊກແຊງຕໍ່ກັບການເກີດ ແລະ ໄລຍະເວລາຂອງຊ່ວງທີ່ມີອາການຖອກທ້ອງແບບກະທັນຫັນ</vt:lpstr>
      <vt:lpstr>ຜົນຂອງການປິ່ນປົວຕໍ່ອັດຕາການເກີດອາການຖອກທ້ອງ ແລະ ໄລຍະເວລາການຖອກທ້ອງອີງຕາມອາຍຸ</vt:lpstr>
      <vt:lpstr>ການວິເຄາະການສຳຫຼວດ:   ສານເສີມຊິງແບບປິ່ນປົວມີຜົນຕໍ່ອັດຕາການເກີດອາການຖອກທ້ອງແນວໃດ?</vt:lpstr>
      <vt:lpstr>ສະຫຼຸບ: ຜົນທີ່ໄດ້ຮັບຈາກອາການຖອກທ້ອງ</vt:lpstr>
      <vt:lpstr>ການພົວພົນລະຫວ່າງລະດັບທາດເຫຼັກພື້ນຖານ ແລະ ຄວາມຜິດປົກກະຕິຂອງເຮໂມໂກບິນໂດຍກຳມະພັນ ແລະ ການຈະເລີນເຕີບໂຕ ແລະ ການເຈັບເປັນ</vt:lpstr>
      <vt:lpstr>ສະຫຼຸບຜົນການຄົ້ນຄວ້າຫຼັກ  * ສານເສີມຊິງສຳລັບປ້ອງກັນ &amp; ປິ່ນປົວ*</vt:lpstr>
      <vt:lpstr>ສະຫຼຸບຜົນການຄົ້ນຄວ້າຫຼັກ * ຝຸ່ນວິຕາມິນ ແລະ ເກືອແຮ່ *</vt:lpstr>
      <vt:lpstr>ການວິເຄາະຜົນການສຳຫຼວດ 2:   ສານເສີມຊິງສຳລັບປິ່ນປົວມີຜົນກະທົບຕໍ່ອັດຕາການເກີດອາການຖອກທ້ອງຄືແນວໃດ?</vt:lpstr>
      <vt:lpstr>ສະແດງ​ຄວາມ​ຮູ້​ບຸ​ນ​ຄຸນ</vt:lpstr>
    </vt:vector>
  </TitlesOfParts>
  <Company>UC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two forms of daily preventive zinc and therapeutic zinc supplementation for diarrhea on diarrhea infections in Laotian children</dc:title>
  <dc:creator>Maxwell Adusei Barffour</dc:creator>
  <cp:lastModifiedBy>Sisompheng Sengchanh</cp:lastModifiedBy>
  <cp:revision>279</cp:revision>
  <dcterms:created xsi:type="dcterms:W3CDTF">2018-05-22T11:15:40Z</dcterms:created>
  <dcterms:modified xsi:type="dcterms:W3CDTF">2019-04-24T03:26:02Z</dcterms:modified>
</cp:coreProperties>
</file>