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7" r:id="rId2"/>
    <p:sldId id="292" r:id="rId3"/>
    <p:sldId id="291" r:id="rId4"/>
    <p:sldId id="277" r:id="rId5"/>
    <p:sldId id="264" r:id="rId6"/>
    <p:sldId id="293" r:id="rId7"/>
    <p:sldId id="295" r:id="rId8"/>
    <p:sldId id="267" r:id="rId9"/>
    <p:sldId id="284" r:id="rId10"/>
    <p:sldId id="278" r:id="rId11"/>
    <p:sldId id="269" r:id="rId12"/>
    <p:sldId id="288" r:id="rId13"/>
    <p:sldId id="279" r:id="rId14"/>
    <p:sldId id="280" r:id="rId15"/>
    <p:sldId id="290" r:id="rId16"/>
    <p:sldId id="274" r:id="rId17"/>
    <p:sldId id="282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579"/>
  </p:normalViewPr>
  <p:slideViewPr>
    <p:cSldViewPr>
      <p:cViewPr>
        <p:scale>
          <a:sx n="90" d="100"/>
          <a:sy n="90" d="100"/>
        </p:scale>
        <p:origin x="-804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1513C-0E62-449D-9647-7AA572614E2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1FA0B-BC7A-46DF-888A-8F10012BB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32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9603-887B-435A-B9E7-9FC9085D2C8F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FF79-D5BA-41D0-A4A9-F883728119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64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9603-887B-435A-B9E7-9FC9085D2C8F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FF79-D5BA-41D0-A4A9-F883728119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9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9603-887B-435A-B9E7-9FC9085D2C8F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FF79-D5BA-41D0-A4A9-F883728119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4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9603-887B-435A-B9E7-9FC9085D2C8F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FF79-D5BA-41D0-A4A9-F883728119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8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9603-887B-435A-B9E7-9FC9085D2C8F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FF79-D5BA-41D0-A4A9-F883728119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30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9603-887B-435A-B9E7-9FC9085D2C8F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FF79-D5BA-41D0-A4A9-F883728119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06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9603-887B-435A-B9E7-9FC9085D2C8F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FF79-D5BA-41D0-A4A9-F883728119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1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9603-887B-435A-B9E7-9FC9085D2C8F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FF79-D5BA-41D0-A4A9-F883728119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37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9603-887B-435A-B9E7-9FC9085D2C8F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FF79-D5BA-41D0-A4A9-F883728119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03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9603-887B-435A-B9E7-9FC9085D2C8F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FF79-D5BA-41D0-A4A9-F883728119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11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9603-887B-435A-B9E7-9FC9085D2C8F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FF79-D5BA-41D0-A4A9-F883728119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99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B9603-887B-435A-B9E7-9FC9085D2C8F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1FF79-D5BA-41D0-A4A9-F883728119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37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rgbClr val="FFC000"/>
                </a:solidFill>
              </a:rPr>
              <a:t>Case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Phengsy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Sengmany</a:t>
            </a:r>
            <a:r>
              <a:rPr lang="en-US" b="1" dirty="0">
                <a:solidFill>
                  <a:srgbClr val="0070C0"/>
                </a:solidFill>
              </a:rPr>
              <a:t>, MD.</a:t>
            </a:r>
          </a:p>
          <a:p>
            <a:r>
              <a:rPr lang="en-US" b="1" dirty="0" err="1">
                <a:solidFill>
                  <a:srgbClr val="0070C0"/>
                </a:solidFill>
              </a:rPr>
              <a:t>LuangNamTha</a:t>
            </a:r>
            <a:r>
              <a:rPr lang="en-US" b="1" dirty="0">
                <a:solidFill>
                  <a:srgbClr val="0070C0"/>
                </a:solidFill>
              </a:rPr>
              <a:t> Provincial  Hospital</a:t>
            </a:r>
          </a:p>
          <a:p>
            <a:r>
              <a:rPr lang="en-US" b="1" dirty="0">
                <a:solidFill>
                  <a:srgbClr val="0070C0"/>
                </a:solidFill>
              </a:rPr>
              <a:t>April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4400" dirty="0" smtClean="0"/>
              <a:t> </a:t>
            </a:r>
            <a:r>
              <a:rPr lang="en-US" sz="4400" b="1" dirty="0" smtClean="0">
                <a:solidFill>
                  <a:srgbClr val="0070C0"/>
                </a:solidFill>
              </a:rPr>
              <a:t>1</a:t>
            </a:r>
            <a:r>
              <a:rPr lang="en-US" sz="4400" b="1" baseline="30000" dirty="0" smtClean="0">
                <a:solidFill>
                  <a:srgbClr val="0070C0"/>
                </a:solidFill>
              </a:rPr>
              <a:t>st</a:t>
            </a:r>
            <a:r>
              <a:rPr lang="en-US" sz="4400" b="1" dirty="0" smtClean="0">
                <a:solidFill>
                  <a:srgbClr val="0070C0"/>
                </a:solidFill>
              </a:rPr>
              <a:t>  day (27/11/18)</a:t>
            </a:r>
            <a:endParaRPr lang="en-US" sz="4400" b="1" dirty="0">
              <a:solidFill>
                <a:srgbClr val="0070C0"/>
              </a:solidFill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/>
              <a:t>Ampicillin </a:t>
            </a:r>
            <a:r>
              <a:rPr lang="en-US" sz="4400" dirty="0" smtClean="0"/>
              <a:t>150 </a:t>
            </a:r>
            <a:r>
              <a:rPr lang="en-US" sz="4400" dirty="0" err="1" smtClean="0"/>
              <a:t>MKDay</a:t>
            </a:r>
            <a:endParaRPr lang="en-US" sz="4400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/>
              <a:t>Gentamycin 5 </a:t>
            </a:r>
            <a:r>
              <a:rPr lang="en-US" sz="4400" dirty="0" err="1" smtClean="0"/>
              <a:t>MKDay</a:t>
            </a:r>
            <a:endParaRPr lang="en-US" sz="4400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/>
              <a:t>D5W1/2NSS </a:t>
            </a:r>
            <a:r>
              <a:rPr lang="en-US" sz="4400" dirty="0" smtClean="0"/>
              <a:t>10ml/h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smtClean="0"/>
              <a:t>Oxygen cannel </a:t>
            </a:r>
            <a:endParaRPr lang="en-US" sz="4400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/>
              <a:t>Breast milk via OG </a:t>
            </a:r>
            <a:endParaRPr lang="en-US" sz="4400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9041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Progression </a:t>
            </a:r>
          </a:p>
        </p:txBody>
      </p:sp>
      <p:sp>
        <p:nvSpPr>
          <p:cNvPr id="7" name="Content Placeholder 2"/>
          <p:cNvSpPr txBox="1">
            <a:spLocks noGrp="1"/>
          </p:cNvSpPr>
          <p:nvPr>
            <p:ph sz="half" idx="1"/>
          </p:nvPr>
        </p:nvSpPr>
        <p:spPr>
          <a:xfrm>
            <a:off x="838200" y="1371600"/>
            <a:ext cx="57912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28/11/2018:</a:t>
            </a:r>
            <a:endParaRPr lang="en-US" sz="2800" b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dirty="0" smtClean="0"/>
              <a:t>Fever, pale</a:t>
            </a:r>
            <a:endParaRPr lang="lo-LA" sz="2800" dirty="0"/>
          </a:p>
          <a:p>
            <a:pPr>
              <a:lnSpc>
                <a:spcPct val="150000"/>
              </a:lnSpc>
            </a:pPr>
            <a:r>
              <a:rPr lang="en-US" sz="2800" dirty="0"/>
              <a:t>Lockjaw, unable to suck </a:t>
            </a:r>
            <a:endParaRPr lang="lo-LA" sz="2800" dirty="0"/>
          </a:p>
          <a:p>
            <a:pPr>
              <a:lnSpc>
                <a:spcPct val="150000"/>
              </a:lnSpc>
            </a:pPr>
            <a:r>
              <a:rPr lang="en-US" sz="2800" dirty="0"/>
              <a:t>Generalized seizure when handling, muscle spasm, hypertonia 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/>
              <a:t> </a:t>
            </a:r>
            <a:r>
              <a:rPr lang="en-US" sz="2800" dirty="0" err="1" smtClean="0"/>
              <a:t>Opisthotonus</a:t>
            </a:r>
            <a:endParaRPr lang="en-US" sz="2800" dirty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>
                <a:solidFill>
                  <a:srgbClr val="00B0F0"/>
                </a:solidFill>
              </a:rPr>
              <a:t>Diagnosis</a:t>
            </a:r>
            <a:r>
              <a:rPr lang="en-US" dirty="0">
                <a:solidFill>
                  <a:srgbClr val="00B0F0"/>
                </a:solidFill>
              </a:rPr>
              <a:t>: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Tetanus</a:t>
            </a:r>
            <a:r>
              <a:rPr lang="en-US" dirty="0"/>
              <a:t> </a:t>
            </a:r>
            <a:endParaRPr lang="lo-LA" dirty="0"/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endParaRPr lang="en-US" dirty="0"/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lo-LA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99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Progression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371600"/>
            <a:ext cx="7848600" cy="5257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Phetsarath OT" pitchFamily="2" charset="0"/>
                <a:cs typeface="Phetsarath OT" pitchFamily="2" charset="0"/>
              </a:rPr>
              <a:t>0</a:t>
            </a:r>
            <a:r>
              <a:rPr lang="lo-LA" sz="3200" b="1" dirty="0" smtClean="0">
                <a:solidFill>
                  <a:srgbClr val="0070C0"/>
                </a:solidFill>
                <a:latin typeface="Phetsarath OT" pitchFamily="2" charset="0"/>
                <a:cs typeface="Phetsarath OT" pitchFamily="2" charset="0"/>
              </a:rPr>
              <a:t>2/12/</a:t>
            </a:r>
            <a:r>
              <a:rPr lang="en-US" sz="3200" b="1" dirty="0">
                <a:solidFill>
                  <a:srgbClr val="0070C0"/>
                </a:solidFill>
                <a:latin typeface="Phetsarath OT" pitchFamily="2" charset="0"/>
                <a:cs typeface="Phetsarath OT" pitchFamily="2" charset="0"/>
              </a:rPr>
              <a:t>20</a:t>
            </a:r>
            <a:r>
              <a:rPr lang="lo-LA" sz="3200" b="1" dirty="0">
                <a:solidFill>
                  <a:srgbClr val="0070C0"/>
                </a:solidFill>
                <a:latin typeface="Phetsarath OT" pitchFamily="2" charset="0"/>
                <a:cs typeface="Phetsarath OT" pitchFamily="2" charset="0"/>
              </a:rPr>
              <a:t>18</a:t>
            </a:r>
            <a:endParaRPr lang="en-US" sz="3200" b="1" dirty="0">
              <a:solidFill>
                <a:srgbClr val="0070C0"/>
              </a:solidFill>
              <a:latin typeface="Phetsarath OT" pitchFamily="2" charset="0"/>
              <a:cs typeface="Phetsarath OT" pitchFamily="2" charset="0"/>
            </a:endParaRPr>
          </a:p>
          <a:p>
            <a:r>
              <a:rPr lang="en-US" sz="3200" dirty="0"/>
              <a:t>Fever</a:t>
            </a:r>
            <a:endParaRPr lang="lo-LA" sz="3200" dirty="0"/>
          </a:p>
          <a:p>
            <a:r>
              <a:rPr lang="en-US" sz="3200" dirty="0"/>
              <a:t>Lock jaw</a:t>
            </a:r>
          </a:p>
          <a:p>
            <a:r>
              <a:rPr lang="en-US" sz="3200" dirty="0"/>
              <a:t>Difficulty swallowing </a:t>
            </a:r>
          </a:p>
          <a:p>
            <a:r>
              <a:rPr lang="en-US" sz="3200" dirty="0"/>
              <a:t>Generalized seizure</a:t>
            </a:r>
          </a:p>
          <a:p>
            <a:r>
              <a:rPr lang="en-US" sz="3200" dirty="0"/>
              <a:t>Muscle spasm</a:t>
            </a:r>
          </a:p>
          <a:p>
            <a:r>
              <a:rPr lang="en-US" sz="3200" dirty="0" err="1"/>
              <a:t>Opisthotonus</a:t>
            </a:r>
            <a:r>
              <a:rPr lang="en-US" sz="3200" dirty="0"/>
              <a:t>.</a:t>
            </a:r>
            <a:endParaRPr lang="lo-LA" sz="3200" dirty="0"/>
          </a:p>
          <a:p>
            <a:r>
              <a:rPr lang="en-US" sz="3200" dirty="0"/>
              <a:t>Edema</a:t>
            </a:r>
          </a:p>
          <a:p>
            <a:r>
              <a:rPr lang="en-US" sz="3200" dirty="0"/>
              <a:t>BW=4,400g</a:t>
            </a:r>
            <a:endParaRPr lang="lo-LA" sz="3200" dirty="0"/>
          </a:p>
          <a:p>
            <a:endParaRPr lang="lo-LA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>
              <a:latin typeface="Phetsarath OT" pitchFamily="2" charset="0"/>
              <a:cs typeface="Phetsarath OT" pitchFamily="2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7385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Wingdings" pitchFamily="2" charset="2"/>
              <a:buChar char="§"/>
            </a:pPr>
            <a:r>
              <a:rPr lang="en-US" dirty="0">
                <a:solidFill>
                  <a:srgbClr val="FFC000"/>
                </a:solidFill>
              </a:rPr>
              <a:t>Lab 2/12/2018</a:t>
            </a:r>
            <a:br>
              <a:rPr lang="en-US" dirty="0">
                <a:solidFill>
                  <a:srgbClr val="FFC000"/>
                </a:solidFill>
              </a:rPr>
            </a:br>
            <a:endParaRPr lang="en-US" dirty="0">
              <a:solidFill>
                <a:srgbClr val="FFC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43102544"/>
              </p:ext>
            </p:extLst>
          </p:nvPr>
        </p:nvGraphicFramePr>
        <p:xfrm>
          <a:off x="304800" y="1371600"/>
          <a:ext cx="4038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1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51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82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r>
                        <a:rPr lang="en-US" sz="1600" dirty="0"/>
                        <a:t>CBC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Result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Reference</a:t>
                      </a:r>
                    </a:p>
                  </a:txBody>
                  <a:tcPr marL="134620" marR="13462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r>
                        <a:rPr lang="en-US" sz="1600" dirty="0"/>
                        <a:t>WBC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11.00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6.0-8.0</a:t>
                      </a:r>
                    </a:p>
                  </a:txBody>
                  <a:tcPr marL="134620" marR="13462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r>
                        <a:rPr lang="en-US" sz="1600" dirty="0" err="1"/>
                        <a:t>Lym</a:t>
                      </a:r>
                      <a:endParaRPr lang="en-US" sz="1600" dirty="0"/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20-40</a:t>
                      </a:r>
                    </a:p>
                  </a:txBody>
                  <a:tcPr marL="134620" marR="13462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r>
                        <a:rPr lang="en-US" sz="1600" dirty="0"/>
                        <a:t>Gran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87.00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45-70</a:t>
                      </a:r>
                    </a:p>
                  </a:txBody>
                  <a:tcPr marL="134620" marR="13462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r>
                        <a:rPr lang="en-US" sz="1600" dirty="0"/>
                        <a:t>HGB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12.1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12-16</a:t>
                      </a:r>
                    </a:p>
                  </a:txBody>
                  <a:tcPr marL="134620" marR="13462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/>
                        <a:t>RBC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4.21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3.80-50</a:t>
                      </a:r>
                    </a:p>
                  </a:txBody>
                  <a:tcPr marL="134620" marR="13462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r>
                        <a:rPr lang="en-US" sz="1600" dirty="0"/>
                        <a:t>HCT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  <a:r>
                        <a:rPr lang="en-US" sz="1600" dirty="0" smtClean="0"/>
                        <a:t>7.3</a:t>
                      </a:r>
                      <a:endParaRPr lang="en-US" sz="1600" dirty="0"/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37-45</a:t>
                      </a:r>
                    </a:p>
                  </a:txBody>
                  <a:tcPr marL="134620" marR="13462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r>
                        <a:rPr lang="en-US" sz="1600" dirty="0"/>
                        <a:t>MCV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80-95</a:t>
                      </a:r>
                    </a:p>
                  </a:txBody>
                  <a:tcPr marL="134620" marR="13462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r>
                        <a:rPr lang="en-US" sz="1600" dirty="0"/>
                        <a:t>MCH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32.1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26-36</a:t>
                      </a:r>
                    </a:p>
                  </a:txBody>
                  <a:tcPr marL="134620" marR="13462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r>
                        <a:rPr lang="en-US" sz="1600" dirty="0"/>
                        <a:t>MCHC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37.9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32-36</a:t>
                      </a:r>
                    </a:p>
                  </a:txBody>
                  <a:tcPr marL="134620" marR="13462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r>
                        <a:rPr lang="en-US" sz="1600" dirty="0"/>
                        <a:t>RDW 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15.4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11-16</a:t>
                      </a:r>
                    </a:p>
                  </a:txBody>
                  <a:tcPr marL="134620" marR="13462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r>
                        <a:rPr lang="en-US" sz="1600" dirty="0"/>
                        <a:t>PLT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298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150-300</a:t>
                      </a:r>
                    </a:p>
                  </a:txBody>
                  <a:tcPr marL="134620" marR="13462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r>
                        <a:rPr lang="en-US" sz="1600" dirty="0"/>
                        <a:t>Glucose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 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70-110</a:t>
                      </a:r>
                    </a:p>
                  </a:txBody>
                  <a:tcPr marL="134620" marR="13462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89254661"/>
              </p:ext>
            </p:extLst>
          </p:nvPr>
        </p:nvGraphicFramePr>
        <p:xfrm>
          <a:off x="4495800" y="1371600"/>
          <a:ext cx="3962400" cy="2450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68814">
                <a:tc>
                  <a:txBody>
                    <a:bodyPr/>
                    <a:lstStyle/>
                    <a:p>
                      <a:r>
                        <a:rPr lang="en-US" sz="2000" dirty="0" err="1"/>
                        <a:t>Eleetroly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Result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Reference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611">
                <a:tc>
                  <a:txBody>
                    <a:bodyPr/>
                    <a:lstStyle/>
                    <a:p>
                      <a:r>
                        <a:rPr lang="en-US" sz="20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5.9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3.48-5.50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2611">
                <a:tc>
                  <a:txBody>
                    <a:bodyPr/>
                    <a:lstStyle/>
                    <a:p>
                      <a:r>
                        <a:rPr lang="en-US" sz="2000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130.47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135.37-145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2611">
                <a:tc>
                  <a:txBody>
                    <a:bodyPr/>
                    <a:lstStyle/>
                    <a:p>
                      <a:r>
                        <a:rPr lang="en-US" sz="2000" dirty="0"/>
                        <a:t>CL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97.63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96-106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2611">
                <a:tc>
                  <a:txBody>
                    <a:bodyPr/>
                    <a:lstStyle/>
                    <a:p>
                      <a:r>
                        <a:rPr lang="en-US" sz="2000" dirty="0" err="1"/>
                        <a:t>Ca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4.40-5.40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2611">
                <a:tc>
                  <a:txBody>
                    <a:bodyPr/>
                    <a:lstStyle/>
                    <a:p>
                      <a:r>
                        <a:rPr lang="en-US" sz="2000" dirty="0"/>
                        <a:t>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7.37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7.35-7.45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418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Treatment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 SAT </a:t>
            </a:r>
            <a:r>
              <a:rPr lang="en-US" dirty="0" smtClean="0"/>
              <a:t>(Serum Tetanus antitoxin </a:t>
            </a:r>
            <a:r>
              <a:rPr lang="en-US" dirty="0"/>
              <a:t>(TAT</a:t>
            </a:r>
            <a:r>
              <a:rPr lang="en-US" dirty="0" smtClean="0"/>
              <a:t>) 10.000ui </a:t>
            </a:r>
            <a:r>
              <a:rPr lang="en-US" dirty="0"/>
              <a:t>+ D5W </a:t>
            </a:r>
            <a:r>
              <a:rPr lang="en-US" dirty="0" smtClean="0"/>
              <a:t>100ml continue </a:t>
            </a:r>
            <a:endParaRPr lang="en-US" dirty="0"/>
          </a:p>
          <a:p>
            <a:r>
              <a:rPr lang="en-US" dirty="0" err="1" smtClean="0"/>
              <a:t>Tetavax</a:t>
            </a:r>
            <a:r>
              <a:rPr lang="en-US" dirty="0" smtClean="0"/>
              <a:t> vaccine –IM</a:t>
            </a:r>
          </a:p>
          <a:p>
            <a:r>
              <a:rPr lang="en-US" dirty="0" smtClean="0"/>
              <a:t> Valium </a:t>
            </a:r>
            <a:r>
              <a:rPr lang="en-US" dirty="0"/>
              <a:t>10mg+ D5W </a:t>
            </a:r>
            <a:r>
              <a:rPr lang="en-US" dirty="0" smtClean="0"/>
              <a:t>continue &gt;&gt;&gt;&gt; </a:t>
            </a:r>
            <a:r>
              <a:rPr lang="en-US" dirty="0"/>
              <a:t>off </a:t>
            </a:r>
            <a:r>
              <a:rPr lang="en-US" dirty="0" smtClean="0"/>
              <a:t>days </a:t>
            </a:r>
            <a:r>
              <a:rPr lang="en-US" dirty="0"/>
              <a:t>12</a:t>
            </a:r>
          </a:p>
          <a:p>
            <a:r>
              <a:rPr lang="en-US" dirty="0"/>
              <a:t>Phenobarbital 5 </a:t>
            </a:r>
            <a:r>
              <a:rPr lang="en-US" dirty="0" err="1" smtClean="0"/>
              <a:t>MKDay</a:t>
            </a:r>
            <a:r>
              <a:rPr lang="en-US" dirty="0" smtClean="0"/>
              <a:t> </a:t>
            </a:r>
            <a:r>
              <a:rPr lang="en-US" dirty="0"/>
              <a:t>&gt;&gt;&gt;&gt; off </a:t>
            </a:r>
            <a:r>
              <a:rPr lang="en-US" dirty="0" smtClean="0"/>
              <a:t>days 19</a:t>
            </a:r>
          </a:p>
          <a:p>
            <a:r>
              <a:rPr lang="en-US" dirty="0" smtClean="0"/>
              <a:t>Clean umbilical cord </a:t>
            </a:r>
            <a:r>
              <a:rPr lang="en-US" dirty="0" err="1" smtClean="0"/>
              <a:t>tripho</a:t>
            </a:r>
            <a:endParaRPr lang="en-US" dirty="0" smtClean="0"/>
          </a:p>
          <a:p>
            <a:r>
              <a:rPr lang="en-US" dirty="0" smtClean="0"/>
              <a:t>Lasix 20mg (1MKD) &gt;&gt;&gt;off days 3</a:t>
            </a:r>
            <a:endParaRPr lang="en-US" dirty="0"/>
          </a:p>
          <a:p>
            <a:r>
              <a:rPr lang="en-US" dirty="0"/>
              <a:t>Discontinue ampicillin and gentamycin</a:t>
            </a:r>
          </a:p>
          <a:p>
            <a:r>
              <a:rPr lang="en-US" dirty="0"/>
              <a:t>Penicillin </a:t>
            </a:r>
            <a:r>
              <a:rPr lang="en-US" dirty="0" smtClean="0"/>
              <a:t>400,000ui/kg/day </a:t>
            </a:r>
            <a:r>
              <a:rPr lang="en-US" dirty="0"/>
              <a:t>for </a:t>
            </a:r>
            <a:r>
              <a:rPr lang="en-US" dirty="0" smtClean="0"/>
              <a:t> days 14</a:t>
            </a:r>
            <a:endParaRPr lang="en-US" dirty="0"/>
          </a:p>
          <a:p>
            <a:r>
              <a:rPr lang="en-US" dirty="0" smtClean="0"/>
              <a:t>NPO for 7 days. Then started </a:t>
            </a:r>
            <a:r>
              <a:rPr lang="en-US" dirty="0"/>
              <a:t>Oral feeding </a:t>
            </a:r>
            <a:r>
              <a:rPr lang="en-US" dirty="0" smtClean="0"/>
              <a:t>days </a:t>
            </a:r>
            <a:r>
              <a:rPr lang="en-US" dirty="0"/>
              <a:t>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41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71"/>
          <a:stretch/>
        </p:blipFill>
        <p:spPr>
          <a:xfrm>
            <a:off x="4038600" y="887412"/>
            <a:ext cx="4953000" cy="5970588"/>
          </a:xfrm>
          <a:prstGeom prst="rect">
            <a:avLst/>
          </a:prstGeom>
        </p:spPr>
      </p:pic>
      <p:sp>
        <p:nvSpPr>
          <p:cNvPr id="5" name="Title 3"/>
          <p:cNvSpPr txBox="1">
            <a:spLocks/>
          </p:cNvSpPr>
          <p:nvPr/>
        </p:nvSpPr>
        <p:spPr>
          <a:xfrm>
            <a:off x="76200" y="-76200"/>
            <a:ext cx="9067800" cy="1470025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00B0F0"/>
                </a:solidFill>
              </a:rPr>
              <a:t>The patient before discharge from the hospital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76200" y="1447801"/>
            <a:ext cx="3962400" cy="4953000"/>
          </a:xfrm>
          <a:prstGeom prst="rect">
            <a:avLst/>
          </a:prstGeom>
          <a:noFill/>
        </p:spPr>
        <p:txBody>
          <a:bodyPr vert="horz" rtlCol="0" anchor="ctr">
            <a:normAutofit lnSpcReduction="1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C000"/>
                </a:solidFill>
              </a:rPr>
              <a:t>Progression: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Mild muscle spasm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Hypertonia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Sucking well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No seizure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Discharged:  24/12/18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6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FFC000"/>
                </a:solidFill>
              </a:rPr>
              <a:t>Final Diagnosis</a:t>
            </a:r>
            <a:endParaRPr lang="th-TH" sz="4800" b="1" dirty="0">
              <a:solidFill>
                <a:srgbClr val="FFC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/>
              <a:t>Neonatal Tetanus</a:t>
            </a:r>
          </a:p>
          <a:p>
            <a:endParaRPr lang="en-US" sz="5400" dirty="0"/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r>
              <a:rPr lang="en-US" sz="5400" dirty="0">
                <a:solidFill>
                  <a:srgbClr val="FF0000"/>
                </a:solidFill>
                <a:sym typeface="Wingdings" pitchFamily="2" charset="2"/>
              </a:rPr>
              <a:t> </a:t>
            </a:r>
          </a:p>
          <a:p>
            <a:pPr marL="0" indent="0">
              <a:buNone/>
            </a:pPr>
            <a:endParaRPr lang="en-US" sz="5400" dirty="0">
              <a:solidFill>
                <a:srgbClr val="FF0000"/>
              </a:solidFill>
              <a:sym typeface="Wingdings" pitchFamily="2" charset="2"/>
            </a:endParaRPr>
          </a:p>
          <a:p>
            <a:pPr>
              <a:buFont typeface="Wingdings"/>
              <a:buChar char="à"/>
            </a:pP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03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Discussion point 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ANC program</a:t>
            </a:r>
          </a:p>
          <a:p>
            <a:r>
              <a:rPr lang="en-US" dirty="0"/>
              <a:t>Home delivery versus hospital delivery</a:t>
            </a:r>
          </a:p>
          <a:p>
            <a:r>
              <a:rPr lang="en-US" dirty="0"/>
              <a:t>Umbilical cord care </a:t>
            </a:r>
          </a:p>
          <a:p>
            <a:r>
              <a:rPr lang="en-US" dirty="0"/>
              <a:t>Diagnosis </a:t>
            </a:r>
            <a:r>
              <a:rPr lang="en-US" dirty="0" smtClean="0"/>
              <a:t>and management (late</a:t>
            </a:r>
            <a:r>
              <a:rPr lang="en-US" dirty="0"/>
              <a:t>?)</a:t>
            </a:r>
          </a:p>
          <a:p>
            <a:r>
              <a:rPr lang="en-US" dirty="0"/>
              <a:t>Treatment </a:t>
            </a:r>
            <a:r>
              <a:rPr lang="en-US" dirty="0" smtClean="0"/>
              <a:t>(Tetanus antitoxin and </a:t>
            </a:r>
            <a:r>
              <a:rPr lang="en-US" dirty="0" err="1" smtClean="0"/>
              <a:t>Tetavax</a:t>
            </a:r>
            <a:r>
              <a:rPr lang="en-US" dirty="0" smtClean="0"/>
              <a:t> ) </a:t>
            </a:r>
            <a:r>
              <a:rPr lang="en-US" b="1" dirty="0" smtClean="0"/>
              <a:t> </a:t>
            </a:r>
            <a:r>
              <a:rPr lang="en-US" dirty="0" smtClean="0"/>
              <a:t>ATB</a:t>
            </a:r>
            <a:r>
              <a:rPr lang="en-US" dirty="0"/>
              <a:t>, anti spastic or anticonvulsive </a:t>
            </a:r>
            <a:r>
              <a:rPr lang="en-US" dirty="0" smtClean="0"/>
              <a:t>drug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55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Thank you for your attention </a:t>
            </a:r>
          </a:p>
        </p:txBody>
      </p:sp>
    </p:spTree>
    <p:extLst>
      <p:ext uri="{BB962C8B-B14F-4D97-AF65-F5344CB8AC3E}">
        <p14:creationId xmlns:p14="http://schemas.microsoft.com/office/powerpoint/2010/main" val="355200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General information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154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/>
              <a:t>A </a:t>
            </a:r>
            <a:r>
              <a:rPr lang="en-US" sz="2800" b="1" dirty="0">
                <a:solidFill>
                  <a:srgbClr val="0070C0"/>
                </a:solidFill>
              </a:rPr>
              <a:t>7 day-old</a:t>
            </a:r>
            <a:r>
              <a:rPr lang="en-US" sz="2800" dirty="0"/>
              <a:t> Hmong boy from </a:t>
            </a:r>
            <a:r>
              <a:rPr lang="en-US" sz="2800" dirty="0" err="1"/>
              <a:t>LuangNamTha</a:t>
            </a:r>
            <a:r>
              <a:rPr lang="en-US" sz="2800" dirty="0"/>
              <a:t> District.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Admission: </a:t>
            </a:r>
            <a:r>
              <a:rPr lang="en-US" sz="2800" b="1" dirty="0" smtClean="0">
                <a:solidFill>
                  <a:srgbClr val="FFC000"/>
                </a:solidFill>
              </a:rPr>
              <a:t>27/11/2018 </a:t>
            </a:r>
            <a:r>
              <a:rPr lang="en-US" sz="2800" b="1" dirty="0">
                <a:solidFill>
                  <a:srgbClr val="FFC000"/>
                </a:solidFill>
              </a:rPr>
              <a:t>at 14:00</a:t>
            </a:r>
            <a:r>
              <a:rPr lang="en-US" sz="2800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Chief complaint: fever for 3 days and unable to suck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History of Present </a:t>
            </a:r>
            <a:r>
              <a:rPr lang="en-US" sz="2800" dirty="0"/>
              <a:t>illness: </a:t>
            </a:r>
          </a:p>
          <a:p>
            <a:r>
              <a:rPr lang="en-US" sz="2800" dirty="0" smtClean="0"/>
              <a:t>3 </a:t>
            </a:r>
            <a:r>
              <a:rPr lang="en-US" sz="2800" dirty="0"/>
              <a:t>days PTA,  fever and  </a:t>
            </a:r>
            <a:r>
              <a:rPr lang="en-US" sz="2800" dirty="0" smtClean="0"/>
              <a:t>pale </a:t>
            </a:r>
          </a:p>
          <a:p>
            <a:r>
              <a:rPr lang="en-US" dirty="0" smtClean="0"/>
              <a:t>2 </a:t>
            </a:r>
            <a:r>
              <a:rPr lang="en-US" dirty="0"/>
              <a:t>days PTA, lethargy, irritable, crying a lot and poor sucking  </a:t>
            </a:r>
            <a:endParaRPr lang="en-US" dirty="0" smtClean="0"/>
          </a:p>
          <a:p>
            <a:r>
              <a:rPr lang="en-US" dirty="0" smtClean="0"/>
              <a:t>1 </a:t>
            </a:r>
            <a:r>
              <a:rPr lang="en-US" dirty="0"/>
              <a:t>day PTA, decreased consciousness, muscle spasm, seizure, spastic limbs and no breast feeding.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5257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Past medical history 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7244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child in the family 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GA</a:t>
            </a:r>
            <a:r>
              <a:rPr lang="en-US" dirty="0"/>
              <a:t>: term (no exact GA) 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No </a:t>
            </a:r>
            <a:r>
              <a:rPr lang="en-US" dirty="0"/>
              <a:t>ANC, no PROM, no maternal fever before and during </a:t>
            </a:r>
            <a:r>
              <a:rPr lang="en-US" dirty="0" smtClean="0"/>
              <a:t>delivery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Born </a:t>
            </a:r>
            <a:r>
              <a:rPr lang="en-US" dirty="0"/>
              <a:t>at home and used unsterile knife to cut umbilical </a:t>
            </a:r>
            <a:r>
              <a:rPr lang="en-US" dirty="0" smtClean="0"/>
              <a:t>cord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No </a:t>
            </a:r>
            <a:r>
              <a:rPr lang="en-US" dirty="0"/>
              <a:t>complication after </a:t>
            </a:r>
            <a:r>
              <a:rPr lang="en-US" dirty="0" smtClean="0"/>
              <a:t>delivery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No vaccination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Teenage </a:t>
            </a:r>
            <a:r>
              <a:rPr lang="en-US" dirty="0"/>
              <a:t>parents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06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Physical examination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GA: inactive, </a:t>
            </a:r>
            <a:r>
              <a:rPr lang="en-US" b="1" dirty="0">
                <a:solidFill>
                  <a:srgbClr val="FFC000"/>
                </a:solidFill>
              </a:rPr>
              <a:t>Lethargy, irritable, no sucking</a:t>
            </a:r>
          </a:p>
          <a:p>
            <a:r>
              <a:rPr lang="en-US" dirty="0"/>
              <a:t>VS: T: </a:t>
            </a:r>
            <a:r>
              <a:rPr lang="en-US" dirty="0">
                <a:solidFill>
                  <a:srgbClr val="FF0000"/>
                </a:solidFill>
              </a:rPr>
              <a:t>38.5c</a:t>
            </a:r>
            <a:r>
              <a:rPr lang="en-US" dirty="0"/>
              <a:t>,</a:t>
            </a:r>
            <a:r>
              <a:rPr lang="en-US" dirty="0">
                <a:solidFill>
                  <a:srgbClr val="FF0000"/>
                </a:solidFill>
              </a:rPr>
              <a:t> 	</a:t>
            </a:r>
            <a:r>
              <a:rPr lang="en-US" dirty="0"/>
              <a:t>HR: 120 </a:t>
            </a:r>
            <a:r>
              <a:rPr lang="en-US" dirty="0" err="1"/>
              <a:t>bpm</a:t>
            </a:r>
            <a:r>
              <a:rPr lang="en-US" dirty="0"/>
              <a:t>, </a:t>
            </a:r>
            <a:r>
              <a:rPr lang="en-US" dirty="0" smtClean="0"/>
              <a:t>RR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64bpm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Spo2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93</a:t>
            </a:r>
            <a:r>
              <a:rPr lang="th-TH" dirty="0"/>
              <a:t>%</a:t>
            </a:r>
            <a:r>
              <a:rPr lang="en-US" dirty="0"/>
              <a:t> (room air)</a:t>
            </a:r>
          </a:p>
          <a:p>
            <a:pPr marL="0" indent="0">
              <a:buNone/>
            </a:pPr>
            <a:r>
              <a:rPr lang="en-US" dirty="0"/>
              <a:t>    BW: 3,230 g; Length: 52cm. </a:t>
            </a:r>
          </a:p>
          <a:p>
            <a:r>
              <a:rPr lang="en-US" dirty="0"/>
              <a:t>HEENT: pale conjunctivae, AF: no bulging</a:t>
            </a:r>
          </a:p>
          <a:p>
            <a:r>
              <a:rPr lang="en-US" dirty="0"/>
              <a:t>RS:  no cyanosis , </a:t>
            </a:r>
            <a:r>
              <a:rPr lang="en-US" b="1" dirty="0">
                <a:solidFill>
                  <a:srgbClr val="FFC000"/>
                </a:solidFill>
              </a:rPr>
              <a:t>grunting, intercostal retraction, suprasternal retraction,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C000"/>
                </a:solidFill>
              </a:rPr>
              <a:t>     wet lung sounds.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75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Physical </a:t>
            </a:r>
            <a:r>
              <a:rPr lang="en-US" b="1" dirty="0" smtClean="0">
                <a:solidFill>
                  <a:srgbClr val="FFC000"/>
                </a:solidFill>
              </a:rPr>
              <a:t>exam(cont.)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CV: no tachycardia, no murmur</a:t>
            </a:r>
          </a:p>
          <a:p>
            <a:r>
              <a:rPr lang="en-US" dirty="0"/>
              <a:t>GI: </a:t>
            </a:r>
            <a:r>
              <a:rPr lang="en-US" b="1" dirty="0" smtClean="0">
                <a:solidFill>
                  <a:srgbClr val="FFC000"/>
                </a:solidFill>
              </a:rPr>
              <a:t>mild abdominal </a:t>
            </a:r>
            <a:r>
              <a:rPr lang="en-US" b="1" dirty="0">
                <a:solidFill>
                  <a:srgbClr val="FFC000"/>
                </a:solidFill>
              </a:rPr>
              <a:t>distention, mild tenderness,</a:t>
            </a:r>
            <a:r>
              <a:rPr lang="en-US" dirty="0"/>
              <a:t> impalpable liver and spleen. 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b="1" dirty="0">
                <a:solidFill>
                  <a:srgbClr val="FFC000"/>
                </a:solidFill>
              </a:rPr>
              <a:t>Umbilical redness, discharge and bad smell</a:t>
            </a:r>
          </a:p>
          <a:p>
            <a:r>
              <a:rPr lang="en-US" dirty="0"/>
              <a:t>GU: Normal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Ext:  warm, no edema.  </a:t>
            </a:r>
          </a:p>
          <a:p>
            <a:r>
              <a:rPr lang="en-US" dirty="0"/>
              <a:t>Skin: </a:t>
            </a:r>
            <a:r>
              <a:rPr lang="en-US" dirty="0" smtClean="0">
                <a:solidFill>
                  <a:srgbClr val="FFC000"/>
                </a:solidFill>
              </a:rPr>
              <a:t>pale</a:t>
            </a:r>
            <a:r>
              <a:rPr lang="en-US" dirty="0" smtClean="0"/>
              <a:t>, no </a:t>
            </a:r>
            <a:r>
              <a:rPr lang="en-US" dirty="0"/>
              <a:t>rash, no </a:t>
            </a:r>
            <a:r>
              <a:rPr lang="en-US" dirty="0" err="1"/>
              <a:t>petechiae</a:t>
            </a:r>
            <a:r>
              <a:rPr lang="en-US" dirty="0"/>
              <a:t> </a:t>
            </a:r>
          </a:p>
          <a:p>
            <a:r>
              <a:rPr lang="en-US" dirty="0"/>
              <a:t>Neuro-signs: </a:t>
            </a:r>
            <a:r>
              <a:rPr lang="en-US" b="1" dirty="0">
                <a:solidFill>
                  <a:srgbClr val="FFC000"/>
                </a:solidFill>
              </a:rPr>
              <a:t>drowsiness, irritable, crying a lot, muscle spasm, hypertonicity and generalized seizure.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05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Positive finding 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Fever, pale, mild abdominal distention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Umbilical discharge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Respiratory distress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Drowsiness, irritable, spasm, </a:t>
            </a:r>
            <a:r>
              <a:rPr lang="en-US" dirty="0" err="1" smtClean="0"/>
              <a:t>hypertonicity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Seizure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No sucking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95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Any question or comment?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4000" dirty="0"/>
              <a:t> </a:t>
            </a:r>
            <a:r>
              <a:rPr lang="en-US" sz="4000" dirty="0" smtClean="0"/>
              <a:t>Your </a:t>
            </a:r>
            <a:r>
              <a:rPr lang="en-US" sz="4000" dirty="0"/>
              <a:t>comment?</a:t>
            </a:r>
          </a:p>
          <a:p>
            <a:pPr>
              <a:lnSpc>
                <a:spcPct val="200000"/>
              </a:lnSpc>
            </a:pPr>
            <a:r>
              <a:rPr lang="en-US" sz="4000" dirty="0"/>
              <a:t>Your experience?</a:t>
            </a:r>
          </a:p>
          <a:p>
            <a:pPr marL="0" indent="0">
              <a:lnSpc>
                <a:spcPct val="200000"/>
              </a:lnSpc>
              <a:buNone/>
            </a:pPr>
            <a:endParaRPr lang="en-US" sz="4000" dirty="0"/>
          </a:p>
          <a:p>
            <a:pPr>
              <a:lnSpc>
                <a:spcPct val="200000"/>
              </a:lnSpc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023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 1</a:t>
            </a:r>
            <a:r>
              <a:rPr lang="en-US" b="1" baseline="30000" dirty="0">
                <a:solidFill>
                  <a:srgbClr val="FFC000"/>
                </a:solidFill>
              </a:rPr>
              <a:t>st</a:t>
            </a:r>
            <a:r>
              <a:rPr lang="en-US" b="1" dirty="0">
                <a:solidFill>
                  <a:srgbClr val="FFC000"/>
                </a:solidFill>
              </a:rPr>
              <a:t>  Diagnosis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/>
              <a:t>Late onset sepsis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/>
              <a:t>Umbilical infection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/>
              <a:t>Severe pneumonia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/>
              <a:t>Meningitis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14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Wingdings" pitchFamily="2" charset="2"/>
              <a:buChar char="§"/>
            </a:pPr>
            <a:r>
              <a:rPr lang="en-US" dirty="0"/>
              <a:t>Lab. shown </a:t>
            </a:r>
            <a:r>
              <a:rPr lang="en-US" dirty="0" smtClean="0"/>
              <a:t>27/11/2018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87040939"/>
              </p:ext>
            </p:extLst>
          </p:nvPr>
        </p:nvGraphicFramePr>
        <p:xfrm>
          <a:off x="304800" y="1371600"/>
          <a:ext cx="4038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1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51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82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r>
                        <a:rPr lang="en-US" sz="1600" dirty="0"/>
                        <a:t>CBC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Result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Reference</a:t>
                      </a:r>
                    </a:p>
                  </a:txBody>
                  <a:tcPr marL="134620" marR="13462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r>
                        <a:rPr lang="en-US" sz="1600" dirty="0"/>
                        <a:t>WBC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10.9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6.0-10.0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34620" marR="13462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r>
                        <a:rPr lang="en-US" sz="1600" dirty="0" err="1"/>
                        <a:t>Lym</a:t>
                      </a:r>
                      <a:endParaRPr lang="en-US" sz="1600" dirty="0"/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9.8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20-40</a:t>
                      </a:r>
                    </a:p>
                  </a:txBody>
                  <a:tcPr marL="134620" marR="13462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r>
                        <a:rPr lang="en-US" sz="1600" dirty="0"/>
                        <a:t>Gran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87.8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45-70</a:t>
                      </a:r>
                    </a:p>
                  </a:txBody>
                  <a:tcPr marL="134620" marR="13462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r>
                        <a:rPr lang="en-US" sz="1600" dirty="0"/>
                        <a:t>HGB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12.1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12-16</a:t>
                      </a:r>
                    </a:p>
                  </a:txBody>
                  <a:tcPr marL="134620" marR="13462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/>
                        <a:t>RBC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4.21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3.80-50</a:t>
                      </a:r>
                    </a:p>
                  </a:txBody>
                  <a:tcPr marL="134620" marR="13462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r>
                        <a:rPr lang="en-US" sz="1600" dirty="0"/>
                        <a:t>HCT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27.3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37-45</a:t>
                      </a:r>
                    </a:p>
                  </a:txBody>
                  <a:tcPr marL="134620" marR="13462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r>
                        <a:rPr lang="en-US" sz="1600" dirty="0"/>
                        <a:t>MCV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80-95</a:t>
                      </a:r>
                    </a:p>
                  </a:txBody>
                  <a:tcPr marL="134620" marR="13462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r>
                        <a:rPr lang="en-US" sz="1600" dirty="0"/>
                        <a:t>MCH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33.1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26-36</a:t>
                      </a:r>
                    </a:p>
                  </a:txBody>
                  <a:tcPr marL="134620" marR="13462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r>
                        <a:rPr lang="en-US" sz="1600" dirty="0"/>
                        <a:t>MCHC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37.7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32-36</a:t>
                      </a:r>
                    </a:p>
                  </a:txBody>
                  <a:tcPr marL="134620" marR="13462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r>
                        <a:rPr lang="en-US" sz="1600" dirty="0"/>
                        <a:t>RDW 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15.4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11-16</a:t>
                      </a:r>
                    </a:p>
                  </a:txBody>
                  <a:tcPr marL="134620" marR="13462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r>
                        <a:rPr lang="en-US" sz="1600" dirty="0"/>
                        <a:t>PLT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508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150-300</a:t>
                      </a:r>
                    </a:p>
                  </a:txBody>
                  <a:tcPr marL="134620" marR="13462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r>
                        <a:rPr lang="en-US" sz="1600" dirty="0"/>
                        <a:t>Glucose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122 </a:t>
                      </a:r>
                    </a:p>
                  </a:txBody>
                  <a:tcPr marL="134620" marR="1346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70-110</a:t>
                      </a:r>
                    </a:p>
                  </a:txBody>
                  <a:tcPr marL="134620" marR="13462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04161213"/>
              </p:ext>
            </p:extLst>
          </p:nvPr>
        </p:nvGraphicFramePr>
        <p:xfrm>
          <a:off x="4495800" y="1371600"/>
          <a:ext cx="3962400" cy="2450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68814">
                <a:tc>
                  <a:txBody>
                    <a:bodyPr/>
                    <a:lstStyle/>
                    <a:p>
                      <a:r>
                        <a:rPr lang="en-US" sz="2000" dirty="0" err="1"/>
                        <a:t>Eleetroly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Result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Reference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611">
                <a:tc>
                  <a:txBody>
                    <a:bodyPr/>
                    <a:lstStyle/>
                    <a:p>
                      <a:r>
                        <a:rPr lang="en-US" sz="20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5.87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3.48-5.50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2611">
                <a:tc>
                  <a:txBody>
                    <a:bodyPr/>
                    <a:lstStyle/>
                    <a:p>
                      <a:r>
                        <a:rPr lang="en-US" sz="2000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134.47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135.37-145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2611">
                <a:tc>
                  <a:txBody>
                    <a:bodyPr/>
                    <a:lstStyle/>
                    <a:p>
                      <a:r>
                        <a:rPr lang="en-US" sz="2000" dirty="0"/>
                        <a:t>CL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99.63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96-106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2611">
                <a:tc>
                  <a:txBody>
                    <a:bodyPr/>
                    <a:lstStyle/>
                    <a:p>
                      <a:r>
                        <a:rPr lang="en-US" sz="2000" dirty="0" err="1"/>
                        <a:t>Ca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4.08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4.40-5.40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2611">
                <a:tc>
                  <a:txBody>
                    <a:bodyPr/>
                    <a:lstStyle/>
                    <a:p>
                      <a:r>
                        <a:rPr lang="en-US" sz="2000" dirty="0"/>
                        <a:t>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7.35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7.35-7.45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97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</TotalTime>
  <Words>584</Words>
  <Application>Microsoft Office PowerPoint</Application>
  <PresentationFormat>On-screen Show (4:3)</PresentationFormat>
  <Paragraphs>225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Case presentation</vt:lpstr>
      <vt:lpstr>General information</vt:lpstr>
      <vt:lpstr>Past medical history </vt:lpstr>
      <vt:lpstr>Physical examination</vt:lpstr>
      <vt:lpstr>Physical exam(cont.)</vt:lpstr>
      <vt:lpstr>Positive finding </vt:lpstr>
      <vt:lpstr>Any question or comment?</vt:lpstr>
      <vt:lpstr> 1st  Diagnosis </vt:lpstr>
      <vt:lpstr>Lab. shown 27/11/2018 </vt:lpstr>
      <vt:lpstr>Treatment</vt:lpstr>
      <vt:lpstr>Progression </vt:lpstr>
      <vt:lpstr>Progression</vt:lpstr>
      <vt:lpstr>Lab 2/12/2018 </vt:lpstr>
      <vt:lpstr>Treatment </vt:lpstr>
      <vt:lpstr>PowerPoint Presentation</vt:lpstr>
      <vt:lpstr>Final Diagnosis</vt:lpstr>
      <vt:lpstr>Discussion point </vt:lpstr>
      <vt:lpstr>Thank you for your attention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EPILEPSY</dc:title>
  <dc:creator>user</dc:creator>
  <cp:lastModifiedBy>Windows User</cp:lastModifiedBy>
  <cp:revision>61</cp:revision>
  <dcterms:created xsi:type="dcterms:W3CDTF">2013-04-30T04:44:16Z</dcterms:created>
  <dcterms:modified xsi:type="dcterms:W3CDTF">2019-04-23T15:09:24Z</dcterms:modified>
</cp:coreProperties>
</file>