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90" r:id="rId3"/>
    <p:sldId id="257" r:id="rId4"/>
    <p:sldId id="345" r:id="rId5"/>
    <p:sldId id="346" r:id="rId6"/>
    <p:sldId id="330" r:id="rId7"/>
    <p:sldId id="333" r:id="rId8"/>
    <p:sldId id="335" r:id="rId9"/>
    <p:sldId id="293" r:id="rId10"/>
    <p:sldId id="347" r:id="rId11"/>
    <p:sldId id="325" r:id="rId12"/>
    <p:sldId id="326" r:id="rId13"/>
    <p:sldId id="279" r:id="rId14"/>
    <p:sldId id="273" r:id="rId15"/>
    <p:sldId id="303" r:id="rId16"/>
    <p:sldId id="304" r:id="rId17"/>
    <p:sldId id="348" r:id="rId18"/>
    <p:sldId id="276" r:id="rId19"/>
    <p:sldId id="274" r:id="rId20"/>
    <p:sldId id="287" r:id="rId21"/>
    <p:sldId id="350" r:id="rId22"/>
    <p:sldId id="352" r:id="rId23"/>
    <p:sldId id="353" r:id="rId24"/>
    <p:sldId id="354" r:id="rId25"/>
    <p:sldId id="340" r:id="rId26"/>
    <p:sldId id="270" r:id="rId27"/>
    <p:sldId id="357" r:id="rId28"/>
    <p:sldId id="298" r:id="rId29"/>
    <p:sldId id="281" r:id="rId30"/>
    <p:sldId id="272" r:id="rId31"/>
    <p:sldId id="355" r:id="rId32"/>
    <p:sldId id="349" r:id="rId33"/>
    <p:sldId id="282" r:id="rId34"/>
    <p:sldId id="288" r:id="rId35"/>
    <p:sldId id="302" r:id="rId36"/>
    <p:sldId id="344" r:id="rId37"/>
    <p:sldId id="271" r:id="rId38"/>
    <p:sldId id="284" r:id="rId39"/>
    <p:sldId id="305" r:id="rId40"/>
    <p:sldId id="291" r:id="rId41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7ED6EC8-5E42-4049-AA5C-79BEE0294EB0}" type="datetimeFigureOut">
              <a:rPr lang="th-TH" smtClean="0"/>
              <a:pPr/>
              <a:t>14/04/62</a:t>
            </a:fld>
            <a:endParaRPr lang="th-TH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th-TH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CFE0D83-142C-4A8F-A83F-9E2AC1AD038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D6EC8-5E42-4049-AA5C-79BEE0294EB0}" type="datetimeFigureOut">
              <a:rPr lang="th-TH" smtClean="0"/>
              <a:pPr/>
              <a:t>14/04/62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E0D83-142C-4A8F-A83F-9E2AC1AD038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D6EC8-5E42-4049-AA5C-79BEE0294EB0}" type="datetimeFigureOut">
              <a:rPr lang="th-TH" smtClean="0"/>
              <a:pPr/>
              <a:t>14/04/62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E0D83-142C-4A8F-A83F-9E2AC1AD038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D6EC8-5E42-4049-AA5C-79BEE0294EB0}" type="datetimeFigureOut">
              <a:rPr lang="th-TH" smtClean="0"/>
              <a:pPr/>
              <a:t>14/04/62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E0D83-142C-4A8F-A83F-9E2AC1AD038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D6EC8-5E42-4049-AA5C-79BEE0294EB0}" type="datetimeFigureOut">
              <a:rPr lang="th-TH" smtClean="0"/>
              <a:pPr/>
              <a:t>14/04/62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E0D83-142C-4A8F-A83F-9E2AC1AD038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D6EC8-5E42-4049-AA5C-79BEE0294EB0}" type="datetimeFigureOut">
              <a:rPr lang="th-TH" smtClean="0"/>
              <a:pPr/>
              <a:t>14/04/62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E0D83-142C-4A8F-A83F-9E2AC1AD038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7ED6EC8-5E42-4049-AA5C-79BEE0294EB0}" type="datetimeFigureOut">
              <a:rPr lang="th-TH" smtClean="0"/>
              <a:pPr/>
              <a:t>14/04/62</a:t>
            </a:fld>
            <a:endParaRPr lang="th-TH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CFE0D83-142C-4A8F-A83F-9E2AC1AD0380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7ED6EC8-5E42-4049-AA5C-79BEE0294EB0}" type="datetimeFigureOut">
              <a:rPr lang="th-TH" smtClean="0"/>
              <a:pPr/>
              <a:t>14/04/62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CFE0D83-142C-4A8F-A83F-9E2AC1AD038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D6EC8-5E42-4049-AA5C-79BEE0294EB0}" type="datetimeFigureOut">
              <a:rPr lang="th-TH" smtClean="0"/>
              <a:pPr/>
              <a:t>14/04/62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E0D83-142C-4A8F-A83F-9E2AC1AD038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D6EC8-5E42-4049-AA5C-79BEE0294EB0}" type="datetimeFigureOut">
              <a:rPr lang="th-TH" smtClean="0"/>
              <a:pPr/>
              <a:t>14/04/62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E0D83-142C-4A8F-A83F-9E2AC1AD038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D6EC8-5E42-4049-AA5C-79BEE0294EB0}" type="datetimeFigureOut">
              <a:rPr lang="th-TH" smtClean="0"/>
              <a:pPr/>
              <a:t>14/04/62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E0D83-142C-4A8F-A83F-9E2AC1AD038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7ED6EC8-5E42-4049-AA5C-79BEE0294EB0}" type="datetimeFigureOut">
              <a:rPr lang="th-TH" smtClean="0"/>
              <a:pPr/>
              <a:t>14/04/62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th-TH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CFE0D83-142C-4A8F-A83F-9E2AC1AD0380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285728"/>
            <a:ext cx="8267728" cy="2997664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lo-LA" sz="4400" b="1" dirty="0" smtClean="0">
                <a:solidFill>
                  <a:srgbClr val="FFFF00"/>
                </a:solidFill>
                <a:latin typeface="Phetsarath OT" pitchFamily="2" charset="0"/>
                <a:cs typeface="Phetsarath OT" pitchFamily="2" charset="0"/>
              </a:rPr>
              <a:t>ປະສົບການໃນການຮັບມືກັບເຫດການໄພພິບັດ ສັນເຂື່ອນເຊປຽນ</a:t>
            </a:r>
            <a:r>
              <a:rPr lang="en-US" sz="4400" b="1" dirty="0" smtClean="0">
                <a:solidFill>
                  <a:srgbClr val="FFFF00"/>
                </a:solidFill>
                <a:latin typeface="Phetsarath OT" pitchFamily="2" charset="0"/>
                <a:cs typeface="Phetsarath OT" pitchFamily="2" charset="0"/>
              </a:rPr>
              <a:t>-</a:t>
            </a:r>
            <a:r>
              <a:rPr lang="lo-LA" sz="4400" b="1" dirty="0" smtClean="0">
                <a:solidFill>
                  <a:srgbClr val="FFFF00"/>
                </a:solidFill>
                <a:latin typeface="Phetsarath OT" pitchFamily="2" charset="0"/>
                <a:cs typeface="Phetsarath OT" pitchFamily="2" charset="0"/>
              </a:rPr>
              <a:t>ເຊນ້ຳນ້ອຍແຕກ</a:t>
            </a:r>
            <a:br>
              <a:rPr lang="lo-LA" sz="4400" b="1" dirty="0" smtClean="0">
                <a:solidFill>
                  <a:srgbClr val="FFFF00"/>
                </a:solidFill>
                <a:latin typeface="Phetsarath OT" pitchFamily="2" charset="0"/>
                <a:cs typeface="Phetsarath OT" pitchFamily="2" charset="0"/>
              </a:rPr>
            </a:br>
            <a:r>
              <a:rPr lang="lo-LA" b="1" dirty="0" smtClean="0">
                <a:solidFill>
                  <a:srgbClr val="FFFF00"/>
                </a:solidFill>
                <a:latin typeface="Phetsarath OT" pitchFamily="2" charset="0"/>
                <a:cs typeface="Phetsarath OT" pitchFamily="2" charset="0"/>
              </a:rPr>
              <a:t>ທີ່ເມືອງສະໜາມໄຊ ແຂວງອັດຕະປື ສປປລາວ</a:t>
            </a:r>
            <a:r>
              <a:rPr lang="lo-LA" sz="4400" b="1" dirty="0" smtClean="0">
                <a:solidFill>
                  <a:srgbClr val="FFFF00"/>
                </a:solidFill>
                <a:latin typeface="Phetsarath OT" pitchFamily="2" charset="0"/>
                <a:cs typeface="Phetsarath OT" pitchFamily="2" charset="0"/>
              </a:rPr>
              <a:t> </a:t>
            </a:r>
            <a:endParaRPr lang="th-TH" sz="4400" b="1" dirty="0">
              <a:solidFill>
                <a:srgbClr val="FFFF00"/>
              </a:solidFill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24" y="4357694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lo-LA" sz="2800" b="1" dirty="0" smtClean="0">
                <a:solidFill>
                  <a:srgbClr val="0070C0"/>
                </a:solidFill>
                <a:latin typeface="Phetsarath OT" pitchFamily="2" charset="0"/>
                <a:cs typeface="Phetsarath OT" pitchFamily="2" charset="0"/>
              </a:rPr>
              <a:t>ສະເໜີໂດຍ: ທ່ານໝໍ ຄຳທູນ ສີວິໄລ</a:t>
            </a:r>
          </a:p>
          <a:p>
            <a:pPr algn="ctr"/>
            <a:r>
              <a:rPr lang="lo-LA" sz="2800" b="1" dirty="0" smtClean="0">
                <a:solidFill>
                  <a:srgbClr val="0070C0"/>
                </a:solidFill>
                <a:latin typeface="Phetsarath OT" pitchFamily="2" charset="0"/>
                <a:cs typeface="Phetsarath OT" pitchFamily="2" charset="0"/>
              </a:rPr>
              <a:t>ຈາກໂຮງໝໍແຂວງ ອັດຕະປື</a:t>
            </a:r>
          </a:p>
          <a:p>
            <a:pPr algn="ctr"/>
            <a:r>
              <a:rPr lang="lo-LA" sz="2800" b="1" dirty="0" smtClean="0">
                <a:solidFill>
                  <a:srgbClr val="0070C0"/>
                </a:solidFill>
                <a:latin typeface="Phetsarath OT" pitchFamily="2" charset="0"/>
                <a:cs typeface="Phetsarath OT" pitchFamily="2" charset="0"/>
              </a:rPr>
              <a:t>26 ເມສາ 2</a:t>
            </a:r>
            <a:r>
              <a:rPr lang="en-US" sz="2800" b="1" dirty="0" smtClean="0">
                <a:solidFill>
                  <a:srgbClr val="0070C0"/>
                </a:solidFill>
                <a:latin typeface="Phetsarath OT" pitchFamily="2" charset="0"/>
                <a:cs typeface="Phetsarath OT" pitchFamily="2" charset="0"/>
              </a:rPr>
              <a:t>019</a:t>
            </a:r>
            <a:endParaRPr lang="lo-LA" sz="2800" b="1" dirty="0" smtClean="0">
              <a:solidFill>
                <a:srgbClr val="0070C0"/>
              </a:solidFill>
              <a:latin typeface="Phetsarath OT" pitchFamily="2" charset="0"/>
              <a:cs typeface="Phetsarath OT" pitchFamily="2" charset="0"/>
            </a:endParaRPr>
          </a:p>
          <a:p>
            <a:pPr algn="ctr"/>
            <a:endParaRPr lang="th-TH" sz="2800" b="1" dirty="0">
              <a:latin typeface="Phetsarath OT" pitchFamily="2" charset="0"/>
              <a:cs typeface="Phetsarath O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0668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lo-LA" sz="3600" b="1" dirty="0" smtClean="0">
                <a:latin typeface="Phetsarath OT" pitchFamily="2" charset="0"/>
                <a:cs typeface="Phetsarath OT" pitchFamily="2" charset="0"/>
              </a:rPr>
              <a:t>ວັນທີ່ເກີດໄພພິບັດ(ຕໍ່)</a:t>
            </a:r>
            <a:endParaRPr lang="th-TH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857364"/>
            <a:ext cx="8186766" cy="457429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lo-LA" sz="2800" dirty="0" smtClean="0">
                <a:latin typeface="Phetsarath OT" pitchFamily="2" charset="0"/>
                <a:cs typeface="Phetsarath OT" pitchFamily="2" charset="0"/>
              </a:rPr>
              <a:t>ມື້ຕໍ່ມາຈື່ງໄດ້ລຳລຽງແພດໄປປະຈຳແຕ່ລະຈຸດດ້ວຍຍົນ ຫຼື ເຮືອ ຈຸດລະປະມານ 5</a:t>
            </a:r>
            <a:r>
              <a:rPr lang="en-US" dirty="0" smtClean="0">
                <a:latin typeface="Phetsarath OT" pitchFamily="2" charset="0"/>
                <a:cs typeface="Phetsarath OT" pitchFamily="2" charset="0"/>
              </a:rPr>
              <a:t>-</a:t>
            </a:r>
            <a:r>
              <a:rPr lang="en-US" sz="2800" dirty="0" smtClean="0">
                <a:latin typeface="Phetsarath OT" pitchFamily="2" charset="0"/>
                <a:cs typeface="Phetsarath OT" pitchFamily="2" charset="0"/>
              </a:rPr>
              <a:t>10 </a:t>
            </a:r>
            <a:r>
              <a:rPr lang="lo-LA" sz="2800" dirty="0" smtClean="0">
                <a:latin typeface="Phetsarath OT" pitchFamily="2" charset="0"/>
                <a:cs typeface="Phetsarath OT" pitchFamily="2" charset="0"/>
              </a:rPr>
              <a:t>ຄົນໃນເບື້ອງຕົ້ນ ແລ້ວແພດດັ່ງກ່າວຈື່ງໄດ້ໃຫ້ການປີ່ນປົວຄົນເຈັບຕາມຈຸດທີ່ຕົນຮັບຜິດຊອບ ສ່ວນຄົນເຈັບໜັກ ຫຼື ຕ້ອງໄດ້ຕິດຕາມແມ່ນຈະໃຫ້ຍົນມາຮັບໄປໂຮງໝໍແຂວງອັດຕະປື</a:t>
            </a:r>
          </a:p>
          <a:p>
            <a:pPr>
              <a:lnSpc>
                <a:spcPct val="150000"/>
              </a:lnSpc>
              <a:buNone/>
            </a:pPr>
            <a:endParaRPr lang="th-TH" sz="2800" dirty="0">
              <a:latin typeface="Phetsarath OT" pitchFamily="2" charset="0"/>
              <a:cs typeface="Phetsarath O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Content Placeholder 3" descr="F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Content Placeholder 3" descr="f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9124" y="3326754"/>
            <a:ext cx="4714876" cy="3531246"/>
          </a:xfrm>
        </p:spPr>
      </p:pic>
      <p:pic>
        <p:nvPicPr>
          <p:cNvPr id="5" name="Content Placeholder 3" descr="f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971826" cy="33591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8596" y="4286256"/>
            <a:ext cx="365356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lo-L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Phetsarath OT" pitchFamily="2" charset="0"/>
                <a:cs typeface="Phetsarath OT" pitchFamily="2" charset="0"/>
              </a:rPr>
              <a:t>ແພດປະຈໍາສະໜາມ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Phetsarath OT" pitchFamily="2" charset="0"/>
              <a:cs typeface="Phetsarath O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8229600" cy="10668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lo-LA" sz="3600" b="1" dirty="0" smtClean="0">
                <a:latin typeface="Phetsarath OT" pitchFamily="2" charset="0"/>
                <a:cs typeface="Phetsarath OT" pitchFamily="2" charset="0"/>
              </a:rPr>
              <a:t>ບົດບາດຂອງສາທາລະນະສຸກແຂວງ</a:t>
            </a:r>
            <a:endParaRPr lang="th-TH" sz="3600" b="1" dirty="0"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00166" y="2071678"/>
            <a:ext cx="6286544" cy="10001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o-LA" sz="2400" b="1" dirty="0" smtClean="0">
                <a:latin typeface="Phetsarath OT" pitchFamily="2" charset="0"/>
                <a:cs typeface="Phetsarath OT" pitchFamily="2" charset="0"/>
              </a:rPr>
              <a:t>ພະແນກສາທາແຂວງ</a:t>
            </a:r>
          </a:p>
          <a:p>
            <a:pPr algn="ctr"/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(ຊີ້ນຳລວມ, ສັງລວມຂໍ້ມູນ, ບໍລິຫານຈັດການ, ອຳນວຍຄວາມສະດວກ, ວຽກງານສົ່ງເສີມ ແລະ ປ້ອງກັນ)</a:t>
            </a:r>
            <a:endParaRPr lang="th-TH" sz="2000" dirty="0"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8662" y="3429000"/>
            <a:ext cx="3143272" cy="11430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o-LA" sz="2000" b="1" dirty="0" smtClean="0">
                <a:latin typeface="Phetsarath OT" pitchFamily="2" charset="0"/>
                <a:cs typeface="Phetsarath OT" pitchFamily="2" charset="0"/>
              </a:rPr>
              <a:t>ໂຮງໝໍເມືອງສະໜາມໄຊ </a:t>
            </a:r>
          </a:p>
          <a:p>
            <a:pPr algn="ctr"/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(ດ່ານໜ້າ)</a:t>
            </a:r>
            <a:endParaRPr lang="th-TH" sz="2000" dirty="0"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00628" y="3429000"/>
            <a:ext cx="3500462" cy="11430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o-LA" sz="2000" b="1" dirty="0" smtClean="0">
                <a:latin typeface="Phetsarath OT" pitchFamily="2" charset="0"/>
                <a:cs typeface="Phetsarath OT" pitchFamily="2" charset="0"/>
              </a:rPr>
              <a:t>ໂຮງໝໍແຂວງ</a:t>
            </a:r>
          </a:p>
          <a:p>
            <a:pPr algn="ctr"/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(ປະສານງານ, ຕິດຕາມຊຸກຍູ້ໂຮງໝໍເມືອງ)</a:t>
            </a:r>
            <a:endParaRPr lang="th-TH" sz="2000" dirty="0"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28662" y="5000636"/>
            <a:ext cx="3143272" cy="121444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o-LA" sz="2000" b="1" dirty="0" smtClean="0">
                <a:latin typeface="Phetsarath OT" pitchFamily="2" charset="0"/>
                <a:cs typeface="Phetsarath OT" pitchFamily="2" charset="0"/>
              </a:rPr>
              <a:t>ໂຮງໝໍເມືອງຕ່າງໆ </a:t>
            </a:r>
          </a:p>
          <a:p>
            <a:pPr algn="ctr"/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(ກຳລັງເສີມ)</a:t>
            </a:r>
            <a:endParaRPr lang="th-TH" sz="2000" dirty="0"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00628" y="5000636"/>
            <a:ext cx="3500462" cy="121444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o-LA" sz="2000" b="1" dirty="0" smtClean="0">
                <a:latin typeface="Phetsarath OT" pitchFamily="2" charset="0"/>
                <a:cs typeface="Phetsarath OT" pitchFamily="2" charset="0"/>
              </a:rPr>
              <a:t>ແພດອາສາຈາກພາຍໃນ ແລະ ຕ່າງປະເທດ</a:t>
            </a:r>
            <a:endParaRPr lang="th-TH" b="1" dirty="0">
              <a:latin typeface="Phetsarath OT" pitchFamily="2" charset="0"/>
              <a:cs typeface="Phetsarath O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0668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lo-LA" sz="3200" b="1" dirty="0" smtClean="0">
                <a:latin typeface="Phetsarath OT" pitchFamily="2" charset="0"/>
                <a:cs typeface="Phetsarath OT" pitchFamily="2" charset="0"/>
              </a:rPr>
              <a:t>ໂຄງສ້າງທີມງານກຳມະການຕ້ານໄພພິບັດຂອງໂຮງໝໍແຂວງ </a:t>
            </a:r>
            <a:r>
              <a:rPr lang="lo-LA" sz="3200" b="1" dirty="0" smtClean="0">
                <a:latin typeface="Phetsarath OT" pitchFamily="2" charset="0"/>
                <a:cs typeface="Phetsarath OT" pitchFamily="2" charset="0"/>
              </a:rPr>
              <a:t/>
            </a:r>
            <a:br>
              <a:rPr lang="lo-LA" sz="3200" b="1" dirty="0" smtClean="0">
                <a:latin typeface="Phetsarath OT" pitchFamily="2" charset="0"/>
                <a:cs typeface="Phetsarath OT" pitchFamily="2" charset="0"/>
              </a:rPr>
            </a:br>
            <a:r>
              <a:rPr lang="lo-LA" sz="3200" b="1" dirty="0" smtClean="0">
                <a:latin typeface="Phetsarath OT" pitchFamily="2" charset="0"/>
                <a:cs typeface="Phetsarath OT" pitchFamily="2" charset="0"/>
              </a:rPr>
              <a:t>(2</a:t>
            </a:r>
            <a:r>
              <a:rPr lang="en-US" sz="3200" b="1" dirty="0" smtClean="0">
                <a:latin typeface="Phetsarath OT" pitchFamily="2" charset="0"/>
                <a:cs typeface="Phetsarath OT" pitchFamily="2" charset="0"/>
              </a:rPr>
              <a:t>012)</a:t>
            </a:r>
            <a:endParaRPr lang="th-TH" sz="3200" b="1" dirty="0"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7488" y="1643050"/>
            <a:ext cx="3343292" cy="857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o-LA" sz="2000" b="1" dirty="0" smtClean="0">
                <a:latin typeface="Phetsarath OT" pitchFamily="2" charset="0"/>
                <a:cs typeface="Phetsarath OT" pitchFamily="2" charset="0"/>
              </a:rPr>
              <a:t>ອຳນວຍການ ພ້ອມຄະນະ</a:t>
            </a:r>
          </a:p>
          <a:p>
            <a:pPr algn="ctr"/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(ຊີ້ນຳລວມ)</a:t>
            </a:r>
            <a:endParaRPr lang="th-TH" sz="2000" dirty="0"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20" y="2714620"/>
            <a:ext cx="2714644" cy="15716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o-LA" sz="2000" b="1" dirty="0" smtClean="0">
                <a:latin typeface="Phetsarath OT" pitchFamily="2" charset="0"/>
                <a:cs typeface="Phetsarath OT" pitchFamily="2" charset="0"/>
              </a:rPr>
              <a:t>ຫ້ອງການບໍລິຫານ</a:t>
            </a:r>
          </a:p>
          <a:p>
            <a:pPr algn="ctr"/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(ອຳນວຍຄວາມສະດວກໃຫ້ຜູ້ປະສົບໄພ,ຕ້ອນຮັບຜູ້ໃຫ້ການຊ່ວຍເຫຼືອ)</a:t>
            </a:r>
            <a:endParaRPr lang="th-TH" sz="2000" dirty="0"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72198" y="2714620"/>
            <a:ext cx="2771788" cy="15716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o-LA" sz="2000" b="1" dirty="0" smtClean="0">
                <a:latin typeface="Phetsarath OT" pitchFamily="2" charset="0"/>
                <a:cs typeface="Phetsarath OT" pitchFamily="2" charset="0"/>
              </a:rPr>
              <a:t>ຫ້ອງການຄຸມຄອງການແພດ</a:t>
            </a:r>
          </a:p>
          <a:p>
            <a:pPr algn="ctr"/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(ປະສານງານ, ສັງລວມຂໍ້ມູນ, ແລະ ຈັດສັນທີມແພດເພື່ອຊ່ວຍຜູ້ປະສົບໄພ)</a:t>
            </a:r>
            <a:endParaRPr lang="th-TH" sz="2000" dirty="0"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86116" y="2714620"/>
            <a:ext cx="2500330" cy="15716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o-LA" sz="2000" b="1" dirty="0" smtClean="0">
                <a:latin typeface="Phetsarath OT" pitchFamily="2" charset="0"/>
                <a:cs typeface="Phetsarath OT" pitchFamily="2" charset="0"/>
              </a:rPr>
              <a:t>ຫ້ອງການຈັດຕັ້ງ</a:t>
            </a:r>
          </a:p>
          <a:p>
            <a:pPr algn="ctr"/>
            <a:r>
              <a:rPr lang="lo-LA" sz="2000" dirty="0" smtClean="0">
                <a:latin typeface="Phetsarath OT" pitchFamily="2" charset="0"/>
                <a:cs typeface="Phetsarath OT" pitchFamily="2" charset="0"/>
              </a:rPr>
              <a:t>(ດູແລເລື່ອງນະໂຍບາຍໃຫ້ຜູ້ປະສົບໄພ)</a:t>
            </a:r>
            <a:endParaRPr lang="th-TH" sz="2000" dirty="0"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5720" y="4714884"/>
            <a:ext cx="8572560" cy="17145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o-LA" sz="2400" b="1" dirty="0" smtClean="0">
                <a:latin typeface="Phetsarath OT" pitchFamily="2" charset="0"/>
                <a:cs typeface="Phetsarath OT" pitchFamily="2" charset="0"/>
              </a:rPr>
              <a:t>ໜ່ວຍງານປີ່ນ</a:t>
            </a:r>
            <a:r>
              <a:rPr lang="lo-LA" sz="2400" b="1" dirty="0" smtClean="0">
                <a:latin typeface="Phetsarath OT" pitchFamily="2" charset="0"/>
                <a:cs typeface="Phetsarath OT" pitchFamily="2" charset="0"/>
              </a:rPr>
              <a:t>ປົວ</a:t>
            </a:r>
          </a:p>
          <a:p>
            <a:pPr algn="ctr"/>
            <a:r>
              <a:rPr lang="lo-LA" sz="2400" dirty="0" smtClean="0">
                <a:latin typeface="Phetsarath OT" pitchFamily="2" charset="0"/>
                <a:cs typeface="Phetsarath OT" pitchFamily="2" charset="0"/>
              </a:rPr>
              <a:t>ທີມ</a:t>
            </a:r>
            <a:r>
              <a:rPr lang="lo-LA" sz="2400" dirty="0" smtClean="0">
                <a:latin typeface="Phetsarath OT" pitchFamily="2" charset="0"/>
                <a:cs typeface="Phetsarath OT" pitchFamily="2" charset="0"/>
              </a:rPr>
              <a:t>ທີ່ປະຈຳໃນໂຮງໝໍແຂວງ, ທີມລົງສະໜາມ ແລະ ທີມທີ່ໃຫ້ການບໍລິການຄົນ </a:t>
            </a:r>
            <a:r>
              <a:rPr lang="lo-LA" sz="2400" dirty="0" smtClean="0">
                <a:latin typeface="Phetsarath OT" pitchFamily="2" charset="0"/>
                <a:cs typeface="Phetsarath OT" pitchFamily="2" charset="0"/>
              </a:rPr>
              <a:t>ເຈັບ</a:t>
            </a:r>
            <a:r>
              <a:rPr lang="lo-LA" sz="2400" dirty="0" smtClean="0">
                <a:latin typeface="Phetsarath OT" pitchFamily="2" charset="0"/>
                <a:cs typeface="Phetsarath OT" pitchFamily="2" charset="0"/>
              </a:rPr>
              <a:t>ຕາມປົກກະຕິ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000132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lo-LA" sz="2800" b="1" dirty="0" smtClean="0">
                <a:latin typeface="Phetsarath OT" pitchFamily="2" charset="0"/>
                <a:cs typeface="Phetsarath OT" pitchFamily="2" charset="0"/>
              </a:rPr>
              <a:t>ໂຄງສ້າງທີມງານກຳມະການຕ້ານໄພພິບັດຂອງໂຮງໝໍແຂວງ </a:t>
            </a:r>
            <a:r>
              <a:rPr lang="lo-LA" sz="2800" b="1" dirty="0" smtClean="0">
                <a:latin typeface="Phetsarath OT" pitchFamily="2" charset="0"/>
                <a:cs typeface="Phetsarath OT" pitchFamily="2" charset="0"/>
              </a:rPr>
              <a:t/>
            </a:r>
            <a:br>
              <a:rPr lang="lo-LA" sz="2800" b="1" dirty="0" smtClean="0">
                <a:latin typeface="Phetsarath OT" pitchFamily="2" charset="0"/>
                <a:cs typeface="Phetsarath OT" pitchFamily="2" charset="0"/>
              </a:rPr>
            </a:br>
            <a:r>
              <a:rPr lang="lo-LA" sz="2800" b="1" dirty="0" smtClean="0">
                <a:latin typeface="Phetsarath OT" pitchFamily="2" charset="0"/>
                <a:cs typeface="Phetsarath OT" pitchFamily="2" charset="0"/>
              </a:rPr>
              <a:t>(ຕົວຈີງ)</a:t>
            </a:r>
            <a:endParaRPr lang="th-TH" sz="2800" b="1" dirty="0"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86050" y="1571612"/>
            <a:ext cx="3486168" cy="6429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o-LA" sz="1800" b="1" dirty="0" smtClean="0">
                <a:latin typeface="Phetsarath OT" pitchFamily="2" charset="0"/>
                <a:cs typeface="Phetsarath OT" pitchFamily="2" charset="0"/>
              </a:rPr>
              <a:t>ອຳນວຍການ ພ້ອມຄະນະ</a:t>
            </a:r>
          </a:p>
          <a:p>
            <a:pPr algn="ctr"/>
            <a:r>
              <a:rPr lang="lo-LA" sz="1800" dirty="0" smtClean="0">
                <a:latin typeface="Phetsarath OT" pitchFamily="2" charset="0"/>
                <a:cs typeface="Phetsarath OT" pitchFamily="2" charset="0"/>
              </a:rPr>
              <a:t>ຊີ້ນຳລວມ</a:t>
            </a:r>
            <a:endParaRPr lang="th-TH" sz="1800" dirty="0"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20" y="2357430"/>
            <a:ext cx="2714644" cy="12858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o-LA" sz="1800" b="1" dirty="0" smtClean="0">
                <a:latin typeface="Phetsarath OT" pitchFamily="2" charset="0"/>
                <a:cs typeface="Phetsarath OT" pitchFamily="2" charset="0"/>
              </a:rPr>
              <a:t>ຫ້ອງການບໍລິຫານ</a:t>
            </a:r>
          </a:p>
          <a:p>
            <a:pPr algn="ctr"/>
            <a:r>
              <a:rPr lang="lo-LA" sz="1800" dirty="0" smtClean="0">
                <a:latin typeface="Phetsarath OT" pitchFamily="2" charset="0"/>
                <a:cs typeface="Phetsarath OT" pitchFamily="2" charset="0"/>
              </a:rPr>
              <a:t>ອຳນວຍຄວາມສະດວກໃຫ້ຜູ້ປະສົບໄພ,ຕ້ອນຮັບຜູ້ໃຫ້ການຊ່ວຍເຫຼືອ</a:t>
            </a:r>
            <a:endParaRPr lang="th-TH" sz="1800" dirty="0"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00760" y="2357430"/>
            <a:ext cx="2771788" cy="12858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o-LA" sz="1800" b="1" dirty="0" smtClean="0">
                <a:latin typeface="Phetsarath OT" pitchFamily="2" charset="0"/>
                <a:cs typeface="Phetsarath OT" pitchFamily="2" charset="0"/>
              </a:rPr>
              <a:t>ຫ້ອງການຄຸມຄອງການແພດ</a:t>
            </a:r>
          </a:p>
          <a:p>
            <a:pPr algn="ctr"/>
            <a:r>
              <a:rPr lang="lo-LA" sz="1800" dirty="0" smtClean="0">
                <a:latin typeface="Phetsarath OT" pitchFamily="2" charset="0"/>
                <a:cs typeface="Phetsarath OT" pitchFamily="2" charset="0"/>
              </a:rPr>
              <a:t>ປະສານງານ, ສັງລວມຂໍ້ມູນ, ແລະ ຈັດສັນທີມແພດເພື່ອຊ່ວຍຜູ້ປະສົບໄພ</a:t>
            </a:r>
            <a:endParaRPr lang="th-TH" sz="1800" dirty="0"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14678" y="2357430"/>
            <a:ext cx="2500330" cy="12858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o-LA" sz="1800" b="1" dirty="0" smtClean="0">
                <a:latin typeface="Phetsarath OT" pitchFamily="2" charset="0"/>
                <a:cs typeface="Phetsarath OT" pitchFamily="2" charset="0"/>
              </a:rPr>
              <a:t>ຫ້ອງການຈັດຕັ້ງ</a:t>
            </a:r>
          </a:p>
          <a:p>
            <a:pPr algn="ctr"/>
            <a:r>
              <a:rPr lang="lo-LA" sz="1800" dirty="0" smtClean="0">
                <a:latin typeface="Phetsarath OT" pitchFamily="2" charset="0"/>
                <a:cs typeface="Phetsarath OT" pitchFamily="2" charset="0"/>
              </a:rPr>
              <a:t>ດູແລເລື່ອງນະໂຍບາຍ</a:t>
            </a:r>
          </a:p>
          <a:p>
            <a:pPr algn="ctr"/>
            <a:r>
              <a:rPr lang="lo-LA" sz="1800" dirty="0" smtClean="0">
                <a:latin typeface="Phetsarath OT" pitchFamily="2" charset="0"/>
                <a:cs typeface="Phetsarath OT" pitchFamily="2" charset="0"/>
              </a:rPr>
              <a:t>ໃຫ້ຜູ້ປະສົບໄພ</a:t>
            </a:r>
            <a:endParaRPr lang="th-TH" sz="1800" dirty="0"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5720" y="3857628"/>
            <a:ext cx="2714644" cy="12858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o-LA" sz="1800" b="1" dirty="0" smtClean="0">
                <a:latin typeface="Phetsarath OT" pitchFamily="2" charset="0"/>
                <a:cs typeface="Phetsarath OT" pitchFamily="2" charset="0"/>
              </a:rPr>
              <a:t>ໜ່ວຍງານປະກັນສຸຂະພາບ </a:t>
            </a:r>
            <a:r>
              <a:rPr lang="lo-LA" sz="1800" dirty="0" smtClean="0">
                <a:latin typeface="Phetsarath OT" pitchFamily="2" charset="0"/>
                <a:cs typeface="Phetsarath OT" pitchFamily="2" charset="0"/>
              </a:rPr>
              <a:t>ສັງລວມຂໍ້ມູນຜູ້ປະສົບໄພທີ່ເຂົ້າມາຮັກສາໂຕໃນໂຮງໝໍ</a:t>
            </a:r>
          </a:p>
        </p:txBody>
      </p:sp>
      <p:sp>
        <p:nvSpPr>
          <p:cNvPr id="9" name="Rectangle 8"/>
          <p:cNvSpPr/>
          <p:nvPr/>
        </p:nvSpPr>
        <p:spPr>
          <a:xfrm>
            <a:off x="3214678" y="3857628"/>
            <a:ext cx="2500330" cy="12858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o-LA" sz="1800" b="1" dirty="0" smtClean="0">
                <a:latin typeface="Phetsarath OT" pitchFamily="2" charset="0"/>
                <a:cs typeface="Phetsarath OT" pitchFamily="2" charset="0"/>
              </a:rPr>
              <a:t>ການເງີນ</a:t>
            </a:r>
          </a:p>
          <a:p>
            <a:pPr algn="ctr"/>
            <a:r>
              <a:rPr lang="lo-LA" sz="1800" dirty="0" smtClean="0">
                <a:latin typeface="Phetsarath OT" pitchFamily="2" charset="0"/>
                <a:cs typeface="Phetsarath OT" pitchFamily="2" charset="0"/>
              </a:rPr>
              <a:t>ລວບລວມບັນຊີລາຍຮັບ</a:t>
            </a:r>
            <a:r>
              <a:rPr lang="en-US" sz="1800" dirty="0" smtClean="0">
                <a:latin typeface="Phetsarath OT" pitchFamily="2" charset="0"/>
                <a:cs typeface="Phetsarath OT" pitchFamily="2" charset="0"/>
              </a:rPr>
              <a:t>-</a:t>
            </a:r>
            <a:r>
              <a:rPr lang="lo-LA" sz="1800" dirty="0" smtClean="0">
                <a:latin typeface="Phetsarath OT" pitchFamily="2" charset="0"/>
                <a:cs typeface="Phetsarath OT" pitchFamily="2" charset="0"/>
              </a:rPr>
              <a:t>ລາຍຈ່າຍຕ່າງໆ</a:t>
            </a:r>
            <a:endParaRPr lang="th-TH" sz="1800" dirty="0"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00760" y="3857628"/>
            <a:ext cx="2771788" cy="12858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o-LA" sz="1800" b="1" dirty="0" smtClean="0">
                <a:latin typeface="Phetsarath OT" pitchFamily="2" charset="0"/>
                <a:cs typeface="Phetsarath OT" pitchFamily="2" charset="0"/>
              </a:rPr>
              <a:t>ຫ້ອງການພະຍາບານ</a:t>
            </a:r>
          </a:p>
          <a:p>
            <a:pPr algn="ctr"/>
            <a:r>
              <a:rPr lang="lo-LA" sz="1800" b="1" dirty="0" smtClean="0">
                <a:latin typeface="Phetsarath OT" pitchFamily="2" charset="0"/>
                <a:cs typeface="Phetsarath OT" pitchFamily="2" charset="0"/>
              </a:rPr>
              <a:t>/ຫ້ອງການສະຖິຕິ</a:t>
            </a:r>
          </a:p>
          <a:p>
            <a:pPr algn="ctr"/>
            <a:r>
              <a:rPr lang="lo-LA" sz="1800" dirty="0" smtClean="0">
                <a:latin typeface="Phetsarath OT" pitchFamily="2" charset="0"/>
                <a:cs typeface="Phetsarath OT" pitchFamily="2" charset="0"/>
              </a:rPr>
              <a:t>ບໍລິຫານຈັດການເຄື່ອງບໍລິຈາກ, ແຕ່ງກິນໃຫ້ຜູ້ປະໄພ </a:t>
            </a:r>
            <a:endParaRPr lang="lo-LA" sz="2000" dirty="0" smtClean="0"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720" y="5286388"/>
            <a:ext cx="5429288" cy="135734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lo-LA" sz="1800" b="1" dirty="0" smtClean="0">
              <a:latin typeface="Phetsarath OT" pitchFamily="2" charset="0"/>
              <a:cs typeface="Phetsarath OT" pitchFamily="2" charset="0"/>
            </a:endParaRPr>
          </a:p>
          <a:p>
            <a:pPr algn="ctr"/>
            <a:r>
              <a:rPr lang="lo-LA" sz="1800" b="1" dirty="0" smtClean="0">
                <a:latin typeface="Phetsarath OT" pitchFamily="2" charset="0"/>
                <a:cs typeface="Phetsarath OT" pitchFamily="2" charset="0"/>
              </a:rPr>
              <a:t>ໜ່ວຍງານປີ່ນປົວ ແບ່ງເປັນ 3 ທີມ: </a:t>
            </a:r>
          </a:p>
          <a:p>
            <a:r>
              <a:rPr lang="lo-LA" sz="1800" dirty="0" smtClean="0">
                <a:latin typeface="Phetsarath OT" pitchFamily="2" charset="0"/>
                <a:cs typeface="Phetsarath OT" pitchFamily="2" charset="0"/>
              </a:rPr>
              <a:t>1. ທີມໃຫ້ການຮັກສາຜູ້ປະສົບໄພໃນໂຮງໝໍແຂວງ</a:t>
            </a:r>
          </a:p>
          <a:p>
            <a:r>
              <a:rPr lang="lo-LA" sz="1800" dirty="0" smtClean="0">
                <a:latin typeface="Phetsarath OT" pitchFamily="2" charset="0"/>
                <a:cs typeface="Phetsarath OT" pitchFamily="2" charset="0"/>
              </a:rPr>
              <a:t>2. ທີມລົງພາກສະໜາມ</a:t>
            </a:r>
          </a:p>
          <a:p>
            <a:r>
              <a:rPr lang="lo-LA" sz="1800" dirty="0" smtClean="0">
                <a:latin typeface="Phetsarath OT" pitchFamily="2" charset="0"/>
                <a:cs typeface="Phetsarath OT" pitchFamily="2" charset="0"/>
              </a:rPr>
              <a:t>3. ທີມທີ່ໃຫ້ການບໍລິການຄົນເຈັບຕາມປົກກະຕິໃນໂຮງໝໍແຂວງ</a:t>
            </a:r>
            <a:endParaRPr lang="lo-LA" sz="2000" dirty="0" smtClean="0">
              <a:latin typeface="Phetsarath OT" pitchFamily="2" charset="0"/>
              <a:cs typeface="Phetsarath OT" pitchFamily="2" charset="0"/>
            </a:endParaRPr>
          </a:p>
          <a:p>
            <a:endParaRPr lang="th-TH" sz="2000" dirty="0"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00760" y="5286388"/>
            <a:ext cx="2786082" cy="1357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o-LA" sz="1800" b="1" dirty="0" smtClean="0">
                <a:latin typeface="Phetsarath OT" pitchFamily="2" charset="0"/>
                <a:cs typeface="Phetsarath OT" pitchFamily="2" charset="0"/>
              </a:rPr>
              <a:t>ທີມພາຫະນະ ຫຼື ຂົນສົ່ງ</a:t>
            </a:r>
          </a:p>
          <a:p>
            <a:pPr algn="ctr"/>
            <a:r>
              <a:rPr lang="lo-LA" sz="1800" dirty="0" smtClean="0">
                <a:latin typeface="Phetsarath OT" pitchFamily="2" charset="0"/>
                <a:cs typeface="Phetsarath OT" pitchFamily="2" charset="0"/>
              </a:rPr>
              <a:t>ຄົນຂັບລົດຂອງໂຮງໝໍ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4678" y="428604"/>
            <a:ext cx="2928958" cy="71438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lo-LA" sz="3200" b="1" dirty="0" smtClean="0">
                <a:latin typeface="Phetsarath OT" pitchFamily="2" charset="0"/>
                <a:cs typeface="Phetsarath OT" pitchFamily="2" charset="0"/>
              </a:rPr>
              <a:t>ໜ່ວຍງານປີ່ນປົວ</a:t>
            </a:r>
            <a:endParaRPr lang="th-TH" sz="3200" b="1" dirty="0"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1285860"/>
            <a:ext cx="8429684" cy="9286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r>
              <a:rPr lang="lo-LA" sz="2400" b="1" dirty="0" smtClean="0">
                <a:latin typeface="Phetsarath OT" pitchFamily="2" charset="0"/>
                <a:cs typeface="Phetsarath OT" pitchFamily="2" charset="0"/>
              </a:rPr>
              <a:t>ທີມໃຫ້ການຮັກສາຜູ້ປະສົບໄພໃນໂຮງໝໍແຂວງ</a:t>
            </a:r>
          </a:p>
          <a:p>
            <a:pPr marL="971550" lvl="1" indent="-514350">
              <a:buFont typeface="Wingdings" pitchFamily="2" charset="2"/>
              <a:buChar char="Ø"/>
            </a:pPr>
            <a:r>
              <a:rPr lang="lo-LA" sz="2400" dirty="0" smtClean="0">
                <a:latin typeface="Phetsarath OT" pitchFamily="2" charset="0"/>
                <a:cs typeface="Phetsarath OT" pitchFamily="2" charset="0"/>
              </a:rPr>
              <a:t>ມີໝໍ 4 ຄົນ, ພະຍາບານ 6 ຄົນ(ປີ່ນປົວ ພ້ອມທັງເວນຍາມ) </a:t>
            </a:r>
          </a:p>
        </p:txBody>
      </p:sp>
      <p:sp>
        <p:nvSpPr>
          <p:cNvPr id="6" name="Rectangle 5"/>
          <p:cNvSpPr/>
          <p:nvPr/>
        </p:nvSpPr>
        <p:spPr>
          <a:xfrm>
            <a:off x="428596" y="2428868"/>
            <a:ext cx="8429684" cy="19288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lo-LA" sz="2400" dirty="0" smtClean="0">
                <a:latin typeface="Phetsarath OT" pitchFamily="2" charset="0"/>
                <a:cs typeface="Phetsarath OT" pitchFamily="2" charset="0"/>
              </a:rPr>
              <a:t>2. </a:t>
            </a:r>
            <a:r>
              <a:rPr lang="lo-LA" sz="2400" b="1" dirty="0" smtClean="0">
                <a:latin typeface="Phetsarath OT" pitchFamily="2" charset="0"/>
                <a:cs typeface="Phetsarath OT" pitchFamily="2" charset="0"/>
              </a:rPr>
              <a:t>ທີມລົງພາກສະໜາມ</a:t>
            </a:r>
          </a:p>
          <a:p>
            <a:pPr lvl="1">
              <a:buFont typeface="Wingdings" pitchFamily="2" charset="2"/>
              <a:buChar char="Ø"/>
            </a:pPr>
            <a:r>
              <a:rPr lang="lo-LA" sz="2400" dirty="0" smtClean="0">
                <a:latin typeface="Phetsarath OT" pitchFamily="2" charset="0"/>
                <a:cs typeface="Phetsarath OT" pitchFamily="2" charset="0"/>
              </a:rPr>
              <a:t>  ຊ່ວງສຸກເສີນ: ໝໍ 4 ຄົນ, ພະຍາບານ 6 ຄົນ</a:t>
            </a:r>
          </a:p>
          <a:p>
            <a:pPr lvl="1">
              <a:buFont typeface="Wingdings" pitchFamily="2" charset="2"/>
              <a:buChar char="Ø"/>
            </a:pPr>
            <a:r>
              <a:rPr lang="lo-LA" sz="2400" dirty="0" smtClean="0">
                <a:latin typeface="Phetsarath OT" pitchFamily="2" charset="0"/>
                <a:cs typeface="Phetsarath OT" pitchFamily="2" charset="0"/>
              </a:rPr>
              <a:t>  ຊ່ວງຟື້ນຟູ(ໄລຍະຕົ້ນ): ໝໍ 4 ຄົນ, ພະຍາບານ 4 ຄົນ, ທີມແພດຈິດຕະເວດ 4 ຄົນ</a:t>
            </a:r>
          </a:p>
          <a:p>
            <a:pPr lvl="1">
              <a:buFont typeface="Wingdings" pitchFamily="2" charset="2"/>
              <a:buChar char="Ø"/>
            </a:pPr>
            <a:r>
              <a:rPr lang="lo-LA" sz="2400" dirty="0" smtClean="0">
                <a:latin typeface="Phetsarath OT" pitchFamily="2" charset="0"/>
                <a:cs typeface="Phetsarath OT" pitchFamily="2" charset="0"/>
              </a:rPr>
              <a:t>  ຊ່ວງຟື້ນຟູ(ໄລຍະທ້າຍ): ໝໍ 2 ຄົນ, ພະຍາບານ 2 ຄົນ</a:t>
            </a:r>
          </a:p>
        </p:txBody>
      </p:sp>
      <p:sp>
        <p:nvSpPr>
          <p:cNvPr id="7" name="Rectangle 6"/>
          <p:cNvSpPr/>
          <p:nvPr/>
        </p:nvSpPr>
        <p:spPr>
          <a:xfrm>
            <a:off x="428596" y="4500570"/>
            <a:ext cx="8429684" cy="21431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lo-LA" sz="2400" b="1" dirty="0" smtClean="0">
                <a:latin typeface="Phetsarath OT" pitchFamily="2" charset="0"/>
                <a:cs typeface="Phetsarath OT" pitchFamily="2" charset="0"/>
              </a:rPr>
              <a:t>3.  ທີມ</a:t>
            </a:r>
            <a:r>
              <a:rPr lang="lo-LA" sz="2400" b="1" dirty="0" smtClean="0">
                <a:latin typeface="Phetsarath OT" pitchFamily="2" charset="0"/>
                <a:cs typeface="Phetsarath OT" pitchFamily="2" charset="0"/>
              </a:rPr>
              <a:t>ທີ່ໃຫ້ການບໍລິການຄົນເຈັບຕາມປົກກະຕິໃນໂຮງໝໍແຂວງ</a:t>
            </a:r>
          </a:p>
          <a:p>
            <a:pPr lvl="1">
              <a:buFont typeface="Wingdings" pitchFamily="2" charset="2"/>
              <a:buChar char="Ø"/>
            </a:pPr>
            <a:r>
              <a:rPr lang="lo-LA" sz="2400" dirty="0" smtClean="0">
                <a:latin typeface="Phetsarath OT" pitchFamily="2" charset="0"/>
                <a:cs typeface="Phetsarath OT" pitchFamily="2" charset="0"/>
              </a:rPr>
              <a:t> ນອກຈາກໃຫ້ບໍລິການໃນໂຮງໝໍປົກກະຕິແລ້ວ ແຕ່ລະຂະແໜງຈະຜັນປ່ຽນກັນໄປກວດຄົນເຈັບທີ່ ສູນອົບພະຍົບຈັນທາ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-</a:t>
            </a:r>
            <a:r>
              <a:rPr lang="lo-LA" sz="2400" dirty="0" smtClean="0">
                <a:latin typeface="Phetsarath OT" pitchFamily="2" charset="0"/>
                <a:cs typeface="Phetsarath OT" pitchFamily="2" charset="0"/>
              </a:rPr>
              <a:t>ເຊກອງ ທີ່ໃກ້ໂຮງໝໍແຂວງ, ອາທິດລະຂະແໜງ, ແພດຂະແໜງລະ 2 ຄົນ, ວັນລະ 2 ຄັ້ງ ຈົນຜູ້ປະສົບໄພໄດ້ຍ້າຍໄປຢູ່ໝູ່ບ້ານສຳລັບຜູ້ປະສົບໄພ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10668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lo-LA" sz="3600" b="1" dirty="0" smtClean="0">
                <a:latin typeface="Phetsarath OT" pitchFamily="2" charset="0"/>
                <a:cs typeface="Phetsarath OT" pitchFamily="2" charset="0"/>
              </a:rPr>
              <a:t>ການຈັດໄລຍະຂອງໄພພິບັດ</a:t>
            </a:r>
            <a:endParaRPr lang="th-TH" sz="3600" b="1" dirty="0"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214554"/>
            <a:ext cx="8215370" cy="435998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50000"/>
              </a:lnSpc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ໄລຍະ</a:t>
            </a: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ສຸກເສີນ </a:t>
            </a:r>
            <a:r>
              <a:rPr lang="lo-LA" b="1" dirty="0" smtClean="0">
                <a:latin typeface="Phetsarath OT" pitchFamily="2" charset="0"/>
                <a:cs typeface="Phetsarath OT" pitchFamily="2" charset="0"/>
              </a:rPr>
              <a:t>( 2 ອາທິດທຳ</a:t>
            </a:r>
            <a:r>
              <a:rPr lang="lo-LA" b="1" dirty="0" smtClean="0">
                <a:latin typeface="Phetsarath OT" pitchFamily="2" charset="0"/>
                <a:cs typeface="Phetsarath OT" pitchFamily="2" charset="0"/>
              </a:rPr>
              <a:t>ອິດທີ່ເກີດ</a:t>
            </a:r>
            <a:r>
              <a:rPr lang="lo-LA" b="1" dirty="0" smtClean="0">
                <a:latin typeface="Phetsarath OT" pitchFamily="2" charset="0"/>
                <a:cs typeface="Phetsarath OT" pitchFamily="2" charset="0"/>
              </a:rPr>
              <a:t>ໄພພິບັດ )</a:t>
            </a:r>
            <a:endParaRPr lang="lo-LA" dirty="0" smtClean="0">
              <a:latin typeface="Phetsarath OT" pitchFamily="2" charset="0"/>
              <a:cs typeface="Phetsarath OT" pitchFamily="2" charset="0"/>
            </a:endParaRPr>
          </a:p>
          <a:p>
            <a:pPr>
              <a:lnSpc>
                <a:spcPct val="150000"/>
              </a:lnSpc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ໄລຍະຟື້ນຟູ </a:t>
            </a:r>
            <a:r>
              <a:rPr lang="lo-LA" b="1" dirty="0" smtClean="0">
                <a:latin typeface="Phetsarath OT" pitchFamily="2" charset="0"/>
                <a:cs typeface="Phetsarath OT" pitchFamily="2" charset="0"/>
              </a:rPr>
              <a:t>(ຫຼັງເກີດໄພພິບັດ 2 ອາທິດ)</a:t>
            </a:r>
            <a:endParaRPr lang="lo-LA" dirty="0" smtClean="0">
              <a:latin typeface="Phetsarath OT" pitchFamily="2" charset="0"/>
              <a:cs typeface="Phetsarath OT" pitchFamily="2" charset="0"/>
            </a:endParaRPr>
          </a:p>
          <a:p>
            <a:pPr>
              <a:lnSpc>
                <a:spcPct val="150000"/>
              </a:lnSpc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ໄລຍະຫຼັງໄພພິບັດ</a:t>
            </a:r>
            <a:endParaRPr lang="th-TH" dirty="0">
              <a:latin typeface="Phetsarath OT" pitchFamily="2" charset="0"/>
              <a:cs typeface="Phetsarath O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0668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lo-LA" sz="3600" b="1" dirty="0" smtClean="0">
                <a:effectLst/>
                <a:latin typeface="Phetsarath OT" pitchFamily="2" charset="0"/>
                <a:cs typeface="Phetsarath OT" pitchFamily="2" charset="0"/>
              </a:rPr>
              <a:t>ໄລຍະສຸກເສີນ </a:t>
            </a:r>
            <a:r>
              <a:rPr lang="lo-LA" sz="3600" b="1" dirty="0" smtClean="0">
                <a:effectLst/>
                <a:latin typeface="Phetsarath OT" pitchFamily="2" charset="0"/>
                <a:cs typeface="Phetsarath OT" pitchFamily="2" charset="0"/>
              </a:rPr>
              <a:t>(2 </a:t>
            </a:r>
            <a:r>
              <a:rPr lang="lo-LA" sz="3600" b="1" dirty="0" smtClean="0">
                <a:effectLst/>
                <a:latin typeface="Phetsarath OT" pitchFamily="2" charset="0"/>
                <a:cs typeface="Phetsarath OT" pitchFamily="2" charset="0"/>
              </a:rPr>
              <a:t>ອາທິດທຳ</a:t>
            </a:r>
            <a:r>
              <a:rPr lang="lo-LA" sz="3600" b="1" dirty="0" smtClean="0">
                <a:effectLst/>
                <a:latin typeface="Phetsarath OT" pitchFamily="2" charset="0"/>
                <a:cs typeface="Phetsarath OT" pitchFamily="2" charset="0"/>
              </a:rPr>
              <a:t>ອິດ)</a:t>
            </a:r>
            <a:endParaRPr lang="th-TH" sz="3600" b="1" dirty="0">
              <a:effectLst/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714488"/>
            <a:ext cx="8215370" cy="465772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ໃຫ້ການຮັກສາແບບ</a:t>
            </a: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ຕະລຸມບອນ ແລະ ໄປຊອກຫາຄົນເຈັບຕາມຈຸດອົບພະຍົບ</a:t>
            </a:r>
            <a:endParaRPr lang="lo-LA" dirty="0" smtClean="0">
              <a:latin typeface="Phetsarath OT" pitchFamily="2" charset="0"/>
              <a:cs typeface="Phetsarath OT" pitchFamily="2" charset="0"/>
            </a:endParaRPr>
          </a:p>
          <a:p>
            <a:pPr>
              <a:lnSpc>
                <a:spcPct val="150000"/>
              </a:lnSpc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ສະເລ່ຍຄົນເຈັບປະມານ </a:t>
            </a:r>
            <a:r>
              <a:rPr lang="en-US" dirty="0" smtClean="0">
                <a:latin typeface="Phetsarath OT" pitchFamily="2" charset="0"/>
                <a:cs typeface="Phetsarath OT" pitchFamily="2" charset="0"/>
              </a:rPr>
              <a:t>50-120</a:t>
            </a:r>
            <a:r>
              <a:rPr lang="lo-LA" dirty="0" smtClean="0">
                <a:latin typeface="Phetsarath OT" pitchFamily="2" charset="0"/>
                <a:cs typeface="Phetsarath OT" pitchFamily="2" charset="0"/>
              </a:rPr>
              <a:t> ຄົນໃນແຕ່ລະຈຸດອົບພະຍົບ</a:t>
            </a:r>
          </a:p>
          <a:p>
            <a:pPr>
              <a:lnSpc>
                <a:spcPct val="150000"/>
              </a:lnSpc>
            </a:pPr>
            <a:r>
              <a:rPr lang="lo-LA" sz="2800" dirty="0" smtClean="0">
                <a:latin typeface="Phetsarath OT" pitchFamily="2" charset="0"/>
                <a:cs typeface="Phetsarath OT" pitchFamily="2" charset="0"/>
              </a:rPr>
              <a:t>ພະຍາດທີ່ພົບຫຼາຍໃນຊ່ວງນີ້ແມ່ນ: ກະທົບ, ອິດເມື່ອຍ, ນ້ຳກັດຕີນ</a:t>
            </a:r>
          </a:p>
          <a:p>
            <a:pPr>
              <a:lnSpc>
                <a:spcPct val="150000"/>
              </a:lnSpc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ຄົນເຈັບຜູ້ໃຫຍ່</a:t>
            </a:r>
            <a:r>
              <a:rPr lang="en-US" dirty="0" smtClean="0">
                <a:latin typeface="Phetsarath OT" pitchFamily="2" charset="0"/>
                <a:cs typeface="Phetsarath OT" pitchFamily="2" charset="0"/>
              </a:rPr>
              <a:t> &gt;&gt;</a:t>
            </a:r>
            <a:r>
              <a:rPr lang="lo-LA" dirty="0" smtClean="0">
                <a:latin typeface="Phetsarath OT" pitchFamily="2" charset="0"/>
                <a:cs typeface="Phetsarath OT" pitchFamily="2" charset="0"/>
              </a:rPr>
              <a:t> ເດັກ</a:t>
            </a:r>
            <a:endParaRPr lang="lo-LA" sz="2800" dirty="0" smtClean="0">
              <a:latin typeface="Phetsarath OT" pitchFamily="2" charset="0"/>
              <a:cs typeface="Phetsarath OT" pitchFamily="2" charset="0"/>
            </a:endParaRPr>
          </a:p>
          <a:p>
            <a:endParaRPr lang="th-TH" dirty="0">
              <a:latin typeface="Phetsarath OT" pitchFamily="2" charset="0"/>
              <a:cs typeface="Phetsarath O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0668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lo-LA" sz="3600" b="1" dirty="0" smtClean="0">
                <a:effectLst/>
                <a:latin typeface="Phetsarath OT" pitchFamily="2" charset="0"/>
                <a:cs typeface="Phetsarath OT" pitchFamily="2" charset="0"/>
              </a:rPr>
              <a:t>ໄລຍະສຸກເສີນ ( </a:t>
            </a:r>
            <a:r>
              <a:rPr lang="lo-LA" sz="3600" b="1" dirty="0" smtClean="0">
                <a:latin typeface="Phetsarath OT" pitchFamily="2" charset="0"/>
                <a:cs typeface="Phetsarath OT" pitchFamily="2" charset="0"/>
              </a:rPr>
              <a:t>ຕໍ່</a:t>
            </a:r>
            <a:r>
              <a:rPr lang="lo-LA" sz="3600" b="1" dirty="0" smtClean="0">
                <a:effectLst/>
                <a:latin typeface="Phetsarath OT" pitchFamily="2" charset="0"/>
                <a:cs typeface="Phetsarath OT" pitchFamily="2" charset="0"/>
              </a:rPr>
              <a:t> )</a:t>
            </a:r>
            <a:endParaRPr lang="th-TH" sz="3600" b="1" dirty="0">
              <a:effectLst/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643050"/>
            <a:ext cx="8215370" cy="472916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lo-LA" sz="2800" dirty="0" smtClean="0">
                <a:latin typeface="Phetsarath OT" pitchFamily="2" charset="0"/>
                <a:cs typeface="Phetsarath OT" pitchFamily="2" charset="0"/>
              </a:rPr>
              <a:t>ສະຖານທີ່ຂອງໂຮງໝໍເມືອງສະໜາມໄຊ ບໍ່ພຽງພໍໃນການຮັບຄົນເຈັບຈຳນວນຫຼາຍບາດດຽວ</a:t>
            </a:r>
          </a:p>
          <a:p>
            <a:pPr>
              <a:lnSpc>
                <a:spcPct val="150000"/>
              </a:lnSpc>
            </a:pPr>
            <a:r>
              <a:rPr lang="lo-LA" sz="2800" dirty="0" smtClean="0">
                <a:latin typeface="Phetsarath OT" pitchFamily="2" charset="0"/>
                <a:cs typeface="Phetsarath OT" pitchFamily="2" charset="0"/>
              </a:rPr>
              <a:t>ຈຸດອົບພະຍົບຊົ່ວຄາວແຕ່ລະຈຸດ ຢູ່ກັນຢ່າງແອອັດ ປະມານ</a:t>
            </a:r>
            <a:r>
              <a:rPr lang="en-US" sz="2800" dirty="0" smtClean="0">
                <a:latin typeface="Phetsarath OT" pitchFamily="2" charset="0"/>
                <a:cs typeface="Phetsarath OT" pitchFamily="2" charset="0"/>
              </a:rPr>
              <a:t> 70</a:t>
            </a:r>
            <a:r>
              <a:rPr lang="lo-LA" sz="2800" dirty="0" smtClean="0">
                <a:latin typeface="Phetsarath OT" pitchFamily="2" charset="0"/>
                <a:cs typeface="Phetsarath OT" pitchFamily="2" charset="0"/>
              </a:rPr>
              <a:t> ຄົນ/ຫ້ອງ </a:t>
            </a:r>
            <a:r>
              <a:rPr lang="en-US" sz="2800" dirty="0" smtClean="0">
                <a:latin typeface="Phetsarath OT" pitchFamily="2" charset="0"/>
                <a:cs typeface="Phetsarath OT" pitchFamily="2" charset="0"/>
              </a:rPr>
              <a:t>8x4 </a:t>
            </a:r>
            <a:r>
              <a:rPr lang="lo-LA" sz="2800" dirty="0" smtClean="0">
                <a:latin typeface="Phetsarath OT" pitchFamily="2" charset="0"/>
                <a:cs typeface="Phetsarath OT" pitchFamily="2" charset="0"/>
              </a:rPr>
              <a:t>ແມັດ, ຫ້ອງນ້ຳບໍ່ພໍໃຊ້ ເຮັດໃຫ້ຖ່າຍຊະຊາຍ, ຂາດແຄນອາຫານ, ນ້ຳດື່ມ, ໄຟຟ້າ, ຢາທີ່ຕຽມມາບໍ່ພຽງພໍກັບຄົນເຈັບ ແລະ ບໍ່ຖືກກັບພະຍາດທີ່ພົບ</a:t>
            </a:r>
          </a:p>
          <a:p>
            <a:pPr>
              <a:lnSpc>
                <a:spcPct val="150000"/>
              </a:lnSpc>
            </a:pPr>
            <a:endParaRPr lang="lo-LA" sz="2800" dirty="0" smtClean="0">
              <a:latin typeface="Phetsarath OT" pitchFamily="2" charset="0"/>
              <a:cs typeface="Phetsarath OT" pitchFamily="2" charset="0"/>
            </a:endParaRPr>
          </a:p>
          <a:p>
            <a:endParaRPr lang="lo-LA" dirty="0" smtClean="0">
              <a:latin typeface="Phetsarath OT" pitchFamily="2" charset="0"/>
              <a:cs typeface="Phetsarath OT" pitchFamily="2" charset="0"/>
            </a:endParaRPr>
          </a:p>
          <a:p>
            <a:endParaRPr lang="th-TH" dirty="0">
              <a:latin typeface="Phetsarath OT" pitchFamily="2" charset="0"/>
              <a:cs typeface="Phetsarath O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11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58423"/>
            <a:ext cx="9144000" cy="62138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15370" cy="928694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lo-LA" sz="3600" b="1" dirty="0" smtClean="0">
                <a:latin typeface="Phetsarath OT" pitchFamily="2" charset="0"/>
                <a:cs typeface="Phetsarath OT" pitchFamily="2" charset="0"/>
              </a:rPr>
              <a:t>ບັນຫາທີ່ພົບຕອນນີ້</a:t>
            </a:r>
            <a:endParaRPr lang="th-TH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86004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624078" indent="-514350">
              <a:buAutoNum type="arabicPeriod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ລະບົບການໃຫ້ບໍລິການປີ່ນປົວຍັງສັບສົບ ບໍ່ເຂົ້າທີ່ເຂົ້າທາງ</a:t>
            </a:r>
          </a:p>
          <a:p>
            <a:pPr marL="624078" indent="-514350">
              <a:buAutoNum type="arabicPeriod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ແພດມີຈຳນວນໜ້ອຍ </a:t>
            </a:r>
          </a:p>
          <a:p>
            <a:pPr marL="624078" indent="-514350">
              <a:buAutoNum type="arabicPeriod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ການຄັດກອງຄົນເຈັບຂ້ອນຂ້າງລຳບາກ</a:t>
            </a:r>
          </a:p>
          <a:p>
            <a:pPr marL="624078" indent="-514350">
              <a:buAutoNum type="arabicPeriod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ສະຖານທີ່ຮັບຮອງຄົນເຈັບຂອງໂຮງໝໍແອອັດຄັບແຄບ</a:t>
            </a:r>
          </a:p>
          <a:p>
            <a:pPr marL="624078" indent="-514350">
              <a:buAutoNum type="arabicPeriod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ຢາມີຈຳນວນໜ້ອຍບໍ່ພຽງພໍ ແລະ ບໍ່ແທດເໝາະກັບຄົນເຈັບ</a:t>
            </a:r>
          </a:p>
          <a:p>
            <a:pPr marL="624078" indent="-514350">
              <a:buAutoNum type="arabicPeriod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ຂາດແຄນອາຫານ, ນ້ຳດື່ມ ແລະ ໄຟຟ້າໃນຫຼາຍຈຸດ</a:t>
            </a:r>
          </a:p>
          <a:p>
            <a:pPr marL="624078" indent="-514350">
              <a:buAutoNum type="arabicPeriod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ການສັນຈອນມີຄວາມລຳບາກຫຼາຍ</a:t>
            </a:r>
          </a:p>
          <a:p>
            <a:pPr marL="624078" indent="-514350">
              <a:buAutoNum type="arabicPeriod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ທີ່ພັກຜູ້ປະສົບໄພ ບໍ່ສະດວກ ແອອັດ ສ່ຽງຕໍ່ການເຈັບປ່ວຍງ່າຍ</a:t>
            </a:r>
          </a:p>
          <a:p>
            <a:pPr marL="624078" indent="-514350">
              <a:buAutoNum type="arabicPeriod"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ພະຍາດທີ່ພົບຫຼາຍ: ກະທົບ, ອິດເມື່ອຍ, ນ້ຳກັດເທົ້າ</a:t>
            </a:r>
            <a:endParaRPr lang="lo-LA" dirty="0" smtClean="0">
              <a:solidFill>
                <a:srgbClr val="FF0000"/>
              </a:solidFill>
              <a:latin typeface="Phetsarath OT" pitchFamily="2" charset="0"/>
              <a:cs typeface="Phetsarath O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e0c0d9c-f960-452d-ba97-d8ee1a5e6e2b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571480"/>
            <a:ext cx="4572032" cy="2786082"/>
          </a:xfrm>
          <a:prstGeom prst="rect">
            <a:avLst/>
          </a:prstGeom>
        </p:spPr>
      </p:pic>
      <p:pic>
        <p:nvPicPr>
          <p:cNvPr id="8" name="Picture 7" descr="b42bb365-fe2e-4a64-876f-cd09e8e2cf4d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571876"/>
            <a:ext cx="4572032" cy="2754072"/>
          </a:xfrm>
          <a:prstGeom prst="rect">
            <a:avLst/>
          </a:prstGeom>
        </p:spPr>
      </p:pic>
      <p:pic>
        <p:nvPicPr>
          <p:cNvPr id="9" name="Picture 8" descr="IMG_702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818" y="1928802"/>
            <a:ext cx="3429038" cy="457205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57818" y="857232"/>
            <a:ext cx="3286148" cy="7143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b="1" dirty="0" smtClean="0">
                <a:solidFill>
                  <a:schemeClr val="bg1"/>
                </a:solidFill>
                <a:latin typeface="Phetsarath OT" pitchFamily="2" charset="0"/>
                <a:cs typeface="Phetsarath OT" pitchFamily="2" charset="0"/>
              </a:rPr>
              <a:t>ໂຮງໝໍເມືອງສະໜາມໄຊ</a:t>
            </a:r>
            <a:endParaRPr lang="th-TH" b="1" dirty="0">
              <a:solidFill>
                <a:schemeClr val="bg1"/>
              </a:solidFill>
              <a:latin typeface="Phetsarath OT" pitchFamily="2" charset="0"/>
              <a:cs typeface="Phetsarath O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Content Placeholder 3" descr="f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Content Placeholder 3" descr="f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Content Placeholder 3" descr="f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Content Placeholder 3" descr="f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143932" cy="857256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lo-LA" sz="3600" b="1" dirty="0" smtClean="0">
                <a:effectLst/>
                <a:latin typeface="Phetsarath OT" pitchFamily="2" charset="0"/>
                <a:cs typeface="Phetsarath OT" pitchFamily="2" charset="0"/>
              </a:rPr>
              <a:t>ໄລຍະຟື້ນ</a:t>
            </a:r>
            <a:r>
              <a:rPr lang="lo-LA" sz="3600" b="1" dirty="0" smtClean="0">
                <a:latin typeface="Phetsarath OT" pitchFamily="2" charset="0"/>
                <a:cs typeface="Phetsarath OT" pitchFamily="2" charset="0"/>
              </a:rPr>
              <a:t>ຟູ</a:t>
            </a:r>
            <a:endParaRPr lang="th-TH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643050"/>
            <a:ext cx="8115328" cy="500066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ຈັດສັນການໃຫ້ບໍລິການຄົນເຈັບໃຫ້ເປັນລະບົບຂື້ນກວ່າເກົ່າ</a:t>
            </a:r>
          </a:p>
          <a:p>
            <a:pPr>
              <a:lnSpc>
                <a:spcPct val="150000"/>
              </a:lnSpc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ທຸກ 1</a:t>
            </a:r>
            <a:r>
              <a:rPr lang="en-US" dirty="0" smtClean="0">
                <a:latin typeface="Phetsarath OT" pitchFamily="2" charset="0"/>
                <a:cs typeface="Phetsarath OT" pitchFamily="2" charset="0"/>
              </a:rPr>
              <a:t>-</a:t>
            </a:r>
            <a:r>
              <a:rPr lang="lo-LA" dirty="0" smtClean="0">
                <a:latin typeface="Phetsarath OT" pitchFamily="2" charset="0"/>
                <a:cs typeface="Phetsarath OT" pitchFamily="2" charset="0"/>
              </a:rPr>
              <a:t>2 ອາທິດ, ຈະມີການປ່ຽນທີມແພດໃນແຕ່ລະຈຸດ</a:t>
            </a:r>
          </a:p>
          <a:p>
            <a:pPr>
              <a:lnSpc>
                <a:spcPct val="150000"/>
              </a:lnSpc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ມີການຕິດຕາມ</a:t>
            </a: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ພະຍາດ </a:t>
            </a:r>
            <a:r>
              <a:rPr lang="lo-LA" dirty="0" smtClean="0">
                <a:latin typeface="Phetsarath OT" pitchFamily="2" charset="0"/>
                <a:cs typeface="Phetsarath OT" pitchFamily="2" charset="0"/>
              </a:rPr>
              <a:t>ແລະ ຈຳນວນຄົນ</a:t>
            </a:r>
            <a:r>
              <a:rPr lang="lo-LA" dirty="0" smtClean="0">
                <a:latin typeface="Phetsarath OT" pitchFamily="2" charset="0"/>
                <a:cs typeface="Phetsarath OT" pitchFamily="2" charset="0"/>
              </a:rPr>
              <a:t>ເຈັບ </a:t>
            </a:r>
            <a:r>
              <a:rPr lang="lo-LA" dirty="0" smtClean="0">
                <a:latin typeface="Phetsarath OT" pitchFamily="2" charset="0"/>
                <a:cs typeface="Phetsarath OT" pitchFamily="2" charset="0"/>
              </a:rPr>
              <a:t>ເພື່ອປະ</a:t>
            </a:r>
            <a:r>
              <a:rPr lang="lo-LA" dirty="0" smtClean="0">
                <a:latin typeface="Phetsarath OT" pitchFamily="2" charset="0"/>
                <a:cs typeface="Phetsarath OT" pitchFamily="2" charset="0"/>
              </a:rPr>
              <a:t>ເມີນການລະບາດຂອງ</a:t>
            </a: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ພະຍາດ, </a:t>
            </a: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ການ</a:t>
            </a: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ສະເໜີຂໍ</a:t>
            </a: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ຢາ, ເພີ່ມ </a:t>
            </a: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ຫຼື ຖອນແພດອອກຕາມຄວາມຈຳເປັນ ພ້ອມທັງລາຍງານສະພາບໄປຈຸດປະສານງານທຸກ</a:t>
            </a: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ວັນ</a:t>
            </a:r>
            <a:endParaRPr lang="lo-LA" dirty="0" smtClean="0">
              <a:latin typeface="Phetsarath OT" pitchFamily="2" charset="0"/>
              <a:cs typeface="Phetsarath O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143932" cy="857256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lo-LA" sz="3600" b="1" dirty="0" smtClean="0">
                <a:effectLst/>
                <a:latin typeface="Phetsarath OT" pitchFamily="2" charset="0"/>
                <a:cs typeface="Phetsarath OT" pitchFamily="2" charset="0"/>
              </a:rPr>
              <a:t>ໄລຍະຟື້ນ</a:t>
            </a:r>
            <a:r>
              <a:rPr lang="lo-LA" sz="3600" b="1" dirty="0" smtClean="0">
                <a:latin typeface="Phetsarath OT" pitchFamily="2" charset="0"/>
                <a:cs typeface="Phetsarath OT" pitchFamily="2" charset="0"/>
              </a:rPr>
              <a:t>ຟູ</a:t>
            </a:r>
            <a:endParaRPr lang="th-TH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643050"/>
            <a:ext cx="8115328" cy="500066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ຄົນເຈັບແຕ່ລະຈຸດອົບພະຍົບສະເລ່ຍ </a:t>
            </a:r>
            <a:r>
              <a:rPr lang="en-US" dirty="0" smtClean="0">
                <a:latin typeface="Phetsarath OT" pitchFamily="2" charset="0"/>
                <a:cs typeface="Phetsarath OT" pitchFamily="2" charset="0"/>
              </a:rPr>
              <a:t>30</a:t>
            </a:r>
            <a:r>
              <a:rPr lang="lo-LA" dirty="0" smtClean="0">
                <a:latin typeface="Phetsarath OT" pitchFamily="2" charset="0"/>
                <a:cs typeface="Phetsarath OT" pitchFamily="2" charset="0"/>
              </a:rPr>
              <a:t> ຄົນ/ຈຸດ/ວັນ, ໂຮງໝໍເມືອງ </a:t>
            </a:r>
            <a:r>
              <a:rPr lang="en-US" dirty="0" smtClean="0">
                <a:latin typeface="Phetsarath OT" pitchFamily="2" charset="0"/>
                <a:cs typeface="Phetsarath OT" pitchFamily="2" charset="0"/>
              </a:rPr>
              <a:t>80 </a:t>
            </a: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ຄົນ/ວັນ</a:t>
            </a:r>
          </a:p>
          <a:p>
            <a:pPr>
              <a:lnSpc>
                <a:spcPct val="150000"/>
              </a:lnSpc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ພະຍາດທີ່ພົບຫຼາຍໃນຊ່ວງນີ້ແມ່ນ: ໄຂ້ຫວັດ, ພະຍາດຜິວໜັງ, ອັກເສບປອດ, ກະເພາະອັກເສບ</a:t>
            </a:r>
          </a:p>
          <a:p>
            <a:pPr>
              <a:lnSpc>
                <a:spcPct val="150000"/>
              </a:lnSpc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ຄົນເຈັບຜູ້ໃຫຍ່ </a:t>
            </a:r>
            <a:r>
              <a:rPr lang="en-US" dirty="0" smtClean="0">
                <a:latin typeface="Phetsarath OT" pitchFamily="2" charset="0"/>
                <a:cs typeface="Phetsarath OT" pitchFamily="2" charset="0"/>
              </a:rPr>
              <a:t>&gt;&gt;&gt; </a:t>
            </a:r>
            <a:r>
              <a:rPr lang="lo-LA" dirty="0" smtClean="0">
                <a:latin typeface="Phetsarath OT" pitchFamily="2" charset="0"/>
                <a:cs typeface="Phetsarath OT" pitchFamily="2" charset="0"/>
              </a:rPr>
              <a:t>ເດັກ</a:t>
            </a:r>
            <a:endParaRPr lang="lo-LA" dirty="0" smtClean="0">
              <a:latin typeface="Phetsarath OT" pitchFamily="2" charset="0"/>
              <a:cs typeface="Phetsarath OT" pitchFamily="2" charset="0"/>
            </a:endParaRPr>
          </a:p>
          <a:p>
            <a:endParaRPr lang="th-TH" dirty="0">
              <a:latin typeface="Phetsarath OT" pitchFamily="2" charset="0"/>
              <a:cs typeface="Phetsarath O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86808" cy="857256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lo-LA" sz="3600" b="1" dirty="0" smtClean="0">
                <a:effectLst/>
                <a:latin typeface="Phetsarath OT" pitchFamily="2" charset="0"/>
                <a:cs typeface="Phetsarath OT" pitchFamily="2" charset="0"/>
              </a:rPr>
              <a:t>ໄລຍະຟື້ນ</a:t>
            </a:r>
            <a:r>
              <a:rPr lang="lo-LA" sz="3600" b="1" dirty="0" smtClean="0">
                <a:latin typeface="Phetsarath OT" pitchFamily="2" charset="0"/>
                <a:cs typeface="Phetsarath OT" pitchFamily="2" charset="0"/>
              </a:rPr>
              <a:t>ຟູ (ຕໍ່)</a:t>
            </a:r>
            <a:endParaRPr lang="th-TH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0292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ເຖີງ</a:t>
            </a:r>
            <a:r>
              <a:rPr lang="lo-LA" dirty="0" smtClean="0">
                <a:latin typeface="Phetsarath OT" pitchFamily="2" charset="0"/>
                <a:cs typeface="Phetsarath OT" pitchFamily="2" charset="0"/>
              </a:rPr>
              <a:t>ແມ່ນວ່າໂຄງການໄດ້ອຸປະຖຳເຕັ້ນ ຈຳນວນຫຼາຍຮ້ອຍຊຸດ ເພື່ອຫຼຸດຜ່ອນຄວາມແອອັດໃຫ້ແກ່ຜູ້ປະສົບໄພ ແຕ່ການພັກຢູ່ໃນເຕັ້ນກໍມີຄວາມລຳບາກຫຼາຍ ຖ້າຝົນຕົກກໍ່ຈະປຽກ ແລະ ເປື້ອນ, ຖ້າແດດອອກກໍຈະຮ້ອນຈົນຢູ່ບໍ່ໄດ້ ແລະ ເປັນເຫດໃຫ້ບໍ່ສະບາຍໄດ້ງ່າຍ</a:t>
            </a:r>
          </a:p>
          <a:p>
            <a:endParaRPr lang="th-TH" dirty="0">
              <a:latin typeface="Phetsarath OT" pitchFamily="2" charset="0"/>
              <a:cs typeface="Phetsarath O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86808" cy="857256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lo-LA" sz="3600" b="1" dirty="0" smtClean="0">
                <a:effectLst/>
                <a:latin typeface="Phetsarath OT" pitchFamily="2" charset="0"/>
                <a:cs typeface="Phetsarath OT" pitchFamily="2" charset="0"/>
              </a:rPr>
              <a:t>ໄລຍະຟື້ນ</a:t>
            </a:r>
            <a:r>
              <a:rPr lang="lo-LA" sz="3600" b="1" dirty="0" smtClean="0">
                <a:latin typeface="Phetsarath OT" pitchFamily="2" charset="0"/>
                <a:cs typeface="Phetsarath OT" pitchFamily="2" charset="0"/>
              </a:rPr>
              <a:t>ຟູ (ຕໍ່)</a:t>
            </a:r>
            <a:endParaRPr lang="th-TH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0292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ເລີ່ມການກັ່ນຕອງຫາຄົນເຈັບດ້ານແພດສຸຂະພາບຈິດ ຊື່ງໄດ້ຮັບການຊ່ວຍເຫຼືອຈາກແພດປະເທດໄທ ແລະ ແພດຈາກສູນກາງ</a:t>
            </a:r>
          </a:p>
          <a:p>
            <a:pPr>
              <a:lnSpc>
                <a:spcPct val="150000"/>
              </a:lnSpc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ຝືກທີມແພດ ແລະ ອາສາໜັກ ເພື່ອໄປນຳພາຜູ້ປະສົບໄພເຮັດ</a:t>
            </a: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ກິດຈະກຳຈິດບໍາບັດ </a:t>
            </a: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ຖາມຂ່າວຄາວການເປັນຢູ່ ວັນລະ 2 ຈຸດອົບພະຍົບ</a:t>
            </a:r>
          </a:p>
          <a:p>
            <a:pPr>
              <a:lnSpc>
                <a:spcPct val="150000"/>
              </a:lnSpc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ການເລາະໄປປົວແຕ່ລະຈຸດບໍລິການສຸຂະພາບຂອງຜູ້ປະສົບໄພ ເຮັດໃຫ້ໂຕເລກຄົນເຈັບເພີ່ມຂື້ນ ແລະ ຊີ້ນເປືອງຢາ</a:t>
            </a:r>
          </a:p>
          <a:p>
            <a:endParaRPr lang="lo-LA" dirty="0" smtClean="0">
              <a:latin typeface="Phetsarath OT" pitchFamily="2" charset="0"/>
              <a:cs typeface="Phetsarath OT" pitchFamily="2" charset="0"/>
            </a:endParaRPr>
          </a:p>
          <a:p>
            <a:endParaRPr lang="th-TH" dirty="0">
              <a:latin typeface="Phetsarath OT" pitchFamily="2" charset="0"/>
              <a:cs typeface="Phetsarath O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0668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lo-LA" sz="3600" b="1" dirty="0" smtClean="0">
                <a:latin typeface="Phetsarath OT" pitchFamily="2" charset="0"/>
                <a:cs typeface="Phetsarath OT" pitchFamily="2" charset="0"/>
              </a:rPr>
              <a:t>ເລື່ອງຫຍໍ້ຂອງເຫດການ</a:t>
            </a:r>
            <a:endParaRPr lang="th-TH" sz="3600" b="1" dirty="0"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071678"/>
            <a:ext cx="8229600" cy="457429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ສັນເຂື່ອນເຊປຽນ</a:t>
            </a:r>
            <a:r>
              <a:rPr lang="en-US" dirty="0" smtClean="0">
                <a:latin typeface="Phetsarath OT" pitchFamily="2" charset="0"/>
                <a:cs typeface="Phetsarath OT" pitchFamily="2" charset="0"/>
              </a:rPr>
              <a:t>-</a:t>
            </a:r>
            <a:r>
              <a:rPr lang="lo-LA" dirty="0" smtClean="0">
                <a:latin typeface="Phetsarath OT" pitchFamily="2" charset="0"/>
                <a:cs typeface="Phetsarath OT" pitchFamily="2" charset="0"/>
              </a:rPr>
              <a:t>ເຊນ້ຳນ້ອຍ ແຕກປະມານ </a:t>
            </a:r>
            <a:r>
              <a:rPr lang="en-US" dirty="0" smtClean="0">
                <a:latin typeface="Phetsarath OT" pitchFamily="2" charset="0"/>
                <a:cs typeface="Phetsarath OT" pitchFamily="2" charset="0"/>
              </a:rPr>
              <a:t>22:00 </a:t>
            </a: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ຂອງວັນທີ </a:t>
            </a:r>
            <a:r>
              <a:rPr lang="lo-LA" b="1" dirty="0" smtClean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>23 ກໍລະກົດ </a:t>
            </a:r>
            <a:r>
              <a:rPr lang="en-US" b="1" dirty="0" smtClean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>2018 </a:t>
            </a: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ທີ່</a:t>
            </a:r>
            <a:r>
              <a:rPr lang="en-US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lo-LA" dirty="0" smtClean="0">
                <a:latin typeface="Phetsarath OT" pitchFamily="2" charset="0"/>
                <a:cs typeface="Phetsarath OT" pitchFamily="2" charset="0"/>
              </a:rPr>
              <a:t>ເມືອງສະໜາມໄຊ ແຂວງອັດຕະປື</a:t>
            </a:r>
            <a:r>
              <a:rPr lang="en-US" dirty="0" smtClean="0">
                <a:latin typeface="Phetsarath OT" pitchFamily="2" charset="0"/>
                <a:cs typeface="Phetsarath OT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ມີ 13 ບ້ານທີ່ໄດ້ຮັບຜົນກະທົບ, ໃນນັ້ນມີ 6 ບ້ານທີ່ຖືກຜົນກະທົບຢ່າງໜັກໄດ້ແກ່: </a:t>
            </a:r>
            <a:r>
              <a:rPr lang="lo-LA" b="1" dirty="0" smtClean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>ບ້ານສະໝອງໃຕ້, ບ້ານທ່າຫີນ, ບ້ານຫີນລາດ, ບ້ານທ່າແສງຈັນ, ບ້ານໃໝ່ ແລະ ບ້ານແທ </a:t>
            </a:r>
            <a:r>
              <a:rPr lang="lo-LA" dirty="0" smtClean="0">
                <a:latin typeface="Phetsarath OT" pitchFamily="2" charset="0"/>
                <a:cs typeface="Phetsarath OT" pitchFamily="2" charset="0"/>
              </a:rPr>
              <a:t>ເປັນເຫດໃຫ້ມີການສູນເສຍທັງຊັບສິນ ແລະ ຊີວິດ ຈຳນວນຫຼາຍ</a:t>
            </a:r>
          </a:p>
          <a:p>
            <a:pPr>
              <a:buNone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 </a:t>
            </a:r>
            <a:endParaRPr lang="en-US" dirty="0" smtClean="0">
              <a:latin typeface="Phetsarath OT" pitchFamily="2" charset="0"/>
              <a:cs typeface="Phetsarath O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301038" cy="928694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lo-LA" sz="3600" b="1" dirty="0" smtClean="0">
                <a:effectLst/>
                <a:latin typeface="Phetsarath OT" pitchFamily="2" charset="0"/>
                <a:cs typeface="Phetsarath OT" pitchFamily="2" charset="0"/>
              </a:rPr>
              <a:t>ໄລຍະຟື້ນຟູ </a:t>
            </a:r>
            <a:r>
              <a:rPr lang="lo-LA" sz="3600" b="1" dirty="0" smtClean="0">
                <a:latin typeface="Phetsarath OT" pitchFamily="2" charset="0"/>
                <a:cs typeface="Phetsarath OT" pitchFamily="2" charset="0"/>
              </a:rPr>
              <a:t>(ຕໍ່)</a:t>
            </a:r>
            <a:endParaRPr lang="th-TH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93148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lo-LA" b="1" dirty="0" smtClean="0">
                <a:latin typeface="Phetsarath OT" pitchFamily="2" charset="0"/>
                <a:cs typeface="Phetsarath OT" pitchFamily="2" charset="0"/>
              </a:rPr>
              <a:t>ດ້ານການປ້ອງກັນພະຍາດ</a:t>
            </a:r>
          </a:p>
          <a:p>
            <a:pPr>
              <a:lnSpc>
                <a:spcPct val="150000"/>
              </a:lnSpc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ເຄື່ອນໄຫວວຽກເສື່ອມສານຮອບພິເສດ, ໃຫ້ສັກວັກຊິນ </a:t>
            </a:r>
            <a:r>
              <a:rPr lang="en-US" dirty="0" smtClean="0">
                <a:latin typeface="Phetsarath OT" pitchFamily="2" charset="0"/>
                <a:cs typeface="Phetsarath OT" pitchFamily="2" charset="0"/>
              </a:rPr>
              <a:t>Typhoid</a:t>
            </a:r>
            <a:r>
              <a:rPr lang="lo-LA" dirty="0" smtClean="0">
                <a:latin typeface="Phetsarath OT" pitchFamily="2" charset="0"/>
                <a:cs typeface="Phetsarath OT" pitchFamily="2" charset="0"/>
              </a:rPr>
              <a:t>, ເຄື່ອນໄຫວວຽກງານລະບາດ, ນ້ຳສະອາດ, ສຸຂະສືກສາ ແລະ ອື່ນໆ</a:t>
            </a:r>
          </a:p>
          <a:p>
            <a:pPr>
              <a:lnSpc>
                <a:spcPct val="150000"/>
              </a:lnSpc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ທຸກຕອນແລງແພດ ຫຼື ເຈົ້າໜ້າທີ່ຈະນຳພາຜູ້ປະສົບໄພອອກແຮງງານອະນາໄມບໍລິເວນທີ່ພັກອາໄສໃຫ້</a:t>
            </a: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ສະອາດ</a:t>
            </a:r>
          </a:p>
          <a:p>
            <a:pPr>
              <a:lnSpc>
                <a:spcPct val="150000"/>
              </a:lnSpc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ສະໜອງນ້ຳກິນນ້ຳໃຊ້ທີ່ສະອາດ ແລະ ຫ້ອງນ້ຳໃຫ້ພຽງພໍ</a:t>
            </a:r>
            <a:endParaRPr lang="lo-LA" dirty="0" smtClean="0">
              <a:latin typeface="Phetsarath OT" pitchFamily="2" charset="0"/>
              <a:cs typeface="Phetsarath OT" pitchFamily="2" charset="0"/>
            </a:endParaRPr>
          </a:p>
          <a:p>
            <a:endParaRPr lang="th-TH" dirty="0">
              <a:latin typeface="Phetsarath OT" pitchFamily="2" charset="0"/>
              <a:cs typeface="Phetsarath O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f72461c-9754-4683-ab3e-82c0cee66784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3929066"/>
            <a:ext cx="4214842" cy="2428892"/>
          </a:xfrm>
        </p:spPr>
      </p:pic>
      <p:pic>
        <p:nvPicPr>
          <p:cNvPr id="6" name="Picture 5" descr="588fdd9d-1f9e-4368-a97f-2eaaace64ad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071546"/>
            <a:ext cx="4214842" cy="2571767"/>
          </a:xfrm>
          <a:prstGeom prst="rect">
            <a:avLst/>
          </a:prstGeom>
        </p:spPr>
      </p:pic>
      <p:pic>
        <p:nvPicPr>
          <p:cNvPr id="7" name="Picture 6" descr="34765e23-1959-47e5-970b-6aa0fa177368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1928802"/>
            <a:ext cx="3589742" cy="457200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929190" y="857232"/>
            <a:ext cx="3857652" cy="7858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lo-LA" sz="2400" b="1" dirty="0" smtClean="0">
                <a:solidFill>
                  <a:schemeClr val="bg1"/>
                </a:solidFill>
                <a:latin typeface="Phetsarath OT" pitchFamily="2" charset="0"/>
                <a:cs typeface="Phetsarath OT" pitchFamily="2" charset="0"/>
              </a:rPr>
              <a:t>ຫຼັງຈັດລະບົບການບໍລະການໃໝ່</a:t>
            </a:r>
            <a:endParaRPr lang="th-TH" sz="2400" b="1" dirty="0">
              <a:solidFill>
                <a:schemeClr val="bg1"/>
              </a:solidFill>
              <a:latin typeface="Phetsarath OT" pitchFamily="2" charset="0"/>
              <a:cs typeface="Phetsarath O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Content Placeholder 3" descr="f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lo-LA" sz="3600" b="1" dirty="0" smtClean="0">
                <a:latin typeface="Phetsarath OT" pitchFamily="2" charset="0"/>
                <a:cs typeface="Phetsarath OT" pitchFamily="2" charset="0"/>
              </a:rPr>
              <a:t>ສະພາບປັດຈຸບັນ</a:t>
            </a:r>
            <a:endParaRPr lang="th-TH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785926"/>
            <a:ext cx="8215370" cy="478861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ຜູ້ປະສົບໄພໄດ້ຍ້າຍໄປຢູ່ໝູ່ບ້ານເຮືອນພັກຊົ່ວຄາວຕາມທີ່ທາງການຈັດສັນໃຫ້ ທັງໝົດ 4 ຈຸດ (ປີ່ນດົງ, ຕໍມໍຢອດ, ບ້ານບົກ ແລະ ຫາດຍາວ)</a:t>
            </a:r>
          </a:p>
          <a:p>
            <a:pPr>
              <a:lnSpc>
                <a:spcPct val="150000"/>
              </a:lnSpc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ແຕ່ລະຈຸດຍັງມີແພດໄປປະຈຳ ເພື່ອໃຫ້ການບໍລິການທາງດ້ານສຸຂະພາບ</a:t>
            </a:r>
          </a:p>
          <a:p>
            <a:pPr>
              <a:lnSpc>
                <a:spcPct val="150000"/>
              </a:lnSpc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ຈຳນວນຄົນເຈັບຂອງໂຮງໝໍເມືອງສະໜາມໄຊຫຼຸດລົງຈົນເປັນປົກກະຕິ ສະເລ່ຍວັນລະ 35 ຄົນ/ວັນ, ຄົນເຈັບນອນ 5 ຄົນ/ວັນ </a:t>
            </a:r>
          </a:p>
          <a:p>
            <a:pPr>
              <a:lnSpc>
                <a:spcPct val="150000"/>
              </a:lnSpc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ດ້ານສຸຂະພາບຈິດ ມີແພດຈາກປະເທດໄທຊ່ວຍມາຕິດຕາມເປັນໄລຍະ</a:t>
            </a:r>
          </a:p>
          <a:p>
            <a:endParaRPr lang="th-TH" dirty="0">
              <a:latin typeface="Phetsarath OT" pitchFamily="2" charset="0"/>
              <a:cs typeface="Phetsarath O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0668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lo-LA" sz="3600" b="1" dirty="0" smtClean="0">
                <a:latin typeface="Phetsarath OT" pitchFamily="2" charset="0"/>
                <a:cs typeface="Phetsarath OT" pitchFamily="2" charset="0"/>
              </a:rPr>
              <a:t>ສະພາບປັດຈຸບັນ</a:t>
            </a:r>
            <a:endParaRPr lang="th-TH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7364"/>
            <a:ext cx="8186766" cy="471717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50000"/>
              </a:lnSpc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ບ້ານທີ່ຖືກຜົນກະທົບ </a:t>
            </a:r>
            <a:r>
              <a:rPr lang="en-US" dirty="0" smtClean="0">
                <a:latin typeface="Phetsarath OT" pitchFamily="2" charset="0"/>
                <a:cs typeface="Phetsarath OT" pitchFamily="2" charset="0"/>
              </a:rPr>
              <a:t>WHO </a:t>
            </a: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ຫ້າມບໍ່ໃຫ້ປະຊາຊົນເຂົ້າໄປຢູ່ຢ່າງໜ້ອຍ 5 ປີ ເພື່ອຫຼີກລ້ຽງພະຍາດລະບາດທີ່ຈະເກີດຕາມຫຼັງ</a:t>
            </a:r>
          </a:p>
          <a:p>
            <a:pPr>
              <a:lnSpc>
                <a:spcPct val="150000"/>
              </a:lnSpc>
            </a:pPr>
            <a:endParaRPr lang="lo-LA" dirty="0" smtClean="0">
              <a:latin typeface="Phetsarath OT" pitchFamily="2" charset="0"/>
              <a:cs typeface="Phetsarath O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702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571612"/>
            <a:ext cx="6786610" cy="4875644"/>
          </a:xfrm>
        </p:spPr>
      </p:pic>
      <p:sp>
        <p:nvSpPr>
          <p:cNvPr id="5" name="Rectangle 4"/>
          <p:cNvSpPr/>
          <p:nvPr/>
        </p:nvSpPr>
        <p:spPr>
          <a:xfrm>
            <a:off x="642910" y="642918"/>
            <a:ext cx="7786742" cy="7858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3600" b="1" dirty="0" smtClean="0">
                <a:solidFill>
                  <a:schemeClr val="bg1"/>
                </a:solidFill>
                <a:latin typeface="Phetsarath OT" pitchFamily="2" charset="0"/>
                <a:cs typeface="Phetsarath OT" pitchFamily="2" charset="0"/>
              </a:rPr>
              <a:t>ສູນພັກຊົ່ວຄາວຫາດຍາວ</a:t>
            </a:r>
            <a:endParaRPr lang="th-TH" sz="3600" b="1" dirty="0">
              <a:solidFill>
                <a:schemeClr val="bg1"/>
              </a:solidFill>
              <a:latin typeface="Phetsarath OT" pitchFamily="2" charset="0"/>
              <a:cs typeface="Phetsarath O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Content Placeholder 3" descr="f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0668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lo-LA" sz="3600" b="1" dirty="0" smtClean="0">
                <a:effectLst/>
                <a:latin typeface="Phetsarath OT" pitchFamily="2" charset="0"/>
                <a:cs typeface="Phetsarath OT" pitchFamily="2" charset="0"/>
              </a:rPr>
              <a:t>ການຖອນການຊ່ວຍເຫຼືອ</a:t>
            </a:r>
            <a:endParaRPr lang="th-TH" sz="3600" b="1" dirty="0">
              <a:effectLst/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0240"/>
            <a:ext cx="8115328" cy="457429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ຍຸຕິການຄົ້ນຫາຜູ້ສູນຫາຍຫຼັງເກີດເຫດ 2 ເດືອນ</a:t>
            </a:r>
          </a:p>
          <a:p>
            <a:pPr>
              <a:lnSpc>
                <a:spcPct val="150000"/>
              </a:lnSpc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ຕ່າງປະເທດຢຸດການຊ່ວຍເຫຼືອຫຼັງເກີດເຫດ 2 ເດືອນ</a:t>
            </a:r>
          </a:p>
          <a:p>
            <a:pPr>
              <a:lnSpc>
                <a:spcPct val="150000"/>
              </a:lnSpc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ເມືອງຕ່າງໆອ້ອມຂ້າງແຂວງຢຸດການຊ່ວຍເຫຼືອຫຼັງເກີດເຫດ 4 ເດືອນ</a:t>
            </a:r>
          </a:p>
          <a:p>
            <a:pPr>
              <a:lnSpc>
                <a:spcPct val="150000"/>
              </a:lnSpc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ໂຮງໝໍແຂວງຢຸດການຊ່ວຍເຫຼືອຫຼັງເກີດເຫດເກືອບ 6 ເດືອນ</a:t>
            </a:r>
          </a:p>
          <a:p>
            <a:pPr>
              <a:lnSpc>
                <a:spcPct val="150000"/>
              </a:lnSpc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ແຕ່ຍັງມີການປະສານກັນເປັນປະຈຳ ຖ້າຕ້ອງການການຊ່ວຍເຫຼືອເພີ່ມເຕີມ</a:t>
            </a:r>
            <a:endParaRPr lang="th-TH" dirty="0">
              <a:latin typeface="Phetsarath OT" pitchFamily="2" charset="0"/>
              <a:cs typeface="Phetsarath O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86808" cy="10668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lo-LA" sz="3600" b="1" dirty="0" smtClean="0">
                <a:latin typeface="Phetsarath OT" pitchFamily="2" charset="0"/>
                <a:cs typeface="Phetsarath OT" pitchFamily="2" charset="0"/>
              </a:rPr>
              <a:t>ສະພາບທີ່ໂຮງໝໍແຂວງອັດຕະປື</a:t>
            </a:r>
            <a:endParaRPr lang="th-TH" sz="3600" b="1" dirty="0"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71717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ອາທິດທຳອິດມີຄົນເຈັບຈາກໄພພິບັດຫຼາຍສຸດຄື: 58 ຄົນ, ເດັກ </a:t>
            </a:r>
            <a:r>
              <a:rPr lang="en-US" dirty="0" smtClean="0">
                <a:latin typeface="Phetsarath OT" pitchFamily="2" charset="0"/>
                <a:cs typeface="Phetsarath OT" pitchFamily="2" charset="0"/>
              </a:rPr>
              <a:t>10 </a:t>
            </a: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ຄົນ ແລະ ວັນທີ່ມີຄົນເຈັບຖືກສົ່ງມາຫຼາຍສຸດ ແມ່ນ ວັນທີ 3 ຫຼັງຈາກເກີດເຫດປະມານ </a:t>
            </a:r>
            <a:r>
              <a:rPr lang="en-US" dirty="0" smtClean="0">
                <a:latin typeface="Phetsarath OT" pitchFamily="2" charset="0"/>
                <a:cs typeface="Phetsarath OT" pitchFamily="2" charset="0"/>
              </a:rPr>
              <a:t>20 </a:t>
            </a: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ຄົນ </a:t>
            </a:r>
          </a:p>
          <a:p>
            <a:pPr>
              <a:lnSpc>
                <a:spcPct val="150000"/>
              </a:lnSpc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ພະຍາດທີ່ພົບ: ໄຂ້ຫວັດ, ກະທົບ, ຜູ້ສູງອາຍຸທີ່ມີອາການອ່ອນເພຍເປັນຕົ້ນ</a:t>
            </a:r>
          </a:p>
          <a:p>
            <a:pPr>
              <a:lnSpc>
                <a:spcPct val="150000"/>
              </a:lnSpc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ມີຜູ້ເສຍຊີວິດທັງໝົດ 8 ຄົນ: </a:t>
            </a:r>
            <a:r>
              <a:rPr lang="en-US" dirty="0" smtClean="0">
                <a:latin typeface="Phetsarath OT" pitchFamily="2" charset="0"/>
                <a:cs typeface="Phetsarath OT" pitchFamily="2" charset="0"/>
              </a:rPr>
              <a:t>Sepsis post operation colon Tumor, Cirrhosis, Respiratory failure with TB, Renal failure with CKD, </a:t>
            </a:r>
            <a:r>
              <a:rPr lang="en-US" dirty="0" err="1" smtClean="0">
                <a:latin typeface="Phetsarath OT" pitchFamily="2" charset="0"/>
                <a:cs typeface="Phetsarath OT" pitchFamily="2" charset="0"/>
              </a:rPr>
              <a:t>Haemorrhage</a:t>
            </a:r>
            <a:r>
              <a:rPr lang="en-US" dirty="0" smtClean="0">
                <a:latin typeface="Phetsarath OT" pitchFamily="2" charset="0"/>
                <a:cs typeface="Phetsarath OT" pitchFamily="2" charset="0"/>
              </a:rPr>
              <a:t> stroke </a:t>
            </a:r>
            <a:r>
              <a:rPr lang="lo-LA" dirty="0" smtClean="0">
                <a:latin typeface="Phetsarath OT" pitchFamily="2" charset="0"/>
                <a:cs typeface="Phetsarath OT" pitchFamily="2" charset="0"/>
              </a:rPr>
              <a:t>ເປັນຕົ້ນ</a:t>
            </a:r>
            <a:endParaRPr lang="th-TH" dirty="0">
              <a:latin typeface="Phetsarath OT" pitchFamily="2" charset="0"/>
              <a:cs typeface="Phetsarath O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928670"/>
            <a:ext cx="2100556" cy="1409897"/>
          </a:xfrm>
          <a:prstGeom prst="rect">
            <a:avLst/>
          </a:prstGeom>
        </p:spPr>
      </p:pic>
      <p:pic>
        <p:nvPicPr>
          <p:cNvPr id="5" name="Picture 4" descr="1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928670"/>
            <a:ext cx="2214578" cy="1438502"/>
          </a:xfrm>
          <a:prstGeom prst="rect">
            <a:avLst/>
          </a:prstGeom>
        </p:spPr>
      </p:pic>
      <p:pic>
        <p:nvPicPr>
          <p:cNvPr id="6" name="Picture 5" descr="11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2" y="928670"/>
            <a:ext cx="2071702" cy="1409178"/>
          </a:xfrm>
          <a:prstGeom prst="rect">
            <a:avLst/>
          </a:prstGeom>
        </p:spPr>
      </p:pic>
      <p:pic>
        <p:nvPicPr>
          <p:cNvPr id="7" name="Picture 6" descr="11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48" y="2857496"/>
            <a:ext cx="2214578" cy="1548074"/>
          </a:xfrm>
          <a:prstGeom prst="rect">
            <a:avLst/>
          </a:prstGeom>
        </p:spPr>
      </p:pic>
      <p:pic>
        <p:nvPicPr>
          <p:cNvPr id="9" name="Picture 8" descr="11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6512" y="2786058"/>
            <a:ext cx="2121816" cy="1428760"/>
          </a:xfrm>
          <a:prstGeom prst="rect">
            <a:avLst/>
          </a:prstGeom>
        </p:spPr>
      </p:pic>
      <p:pic>
        <p:nvPicPr>
          <p:cNvPr id="10" name="Picture 9" descr="11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8992" y="5000636"/>
            <a:ext cx="2435196" cy="135732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00364" y="2714620"/>
            <a:ext cx="296442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Thank you</a:t>
            </a:r>
            <a:endParaRPr lang="en-US" sz="5400" b="1" cap="none" spc="0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1" name="Picture 10" descr="11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29388" y="4786322"/>
            <a:ext cx="1857388" cy="1643074"/>
          </a:xfrm>
          <a:prstGeom prst="rect">
            <a:avLst/>
          </a:prstGeom>
        </p:spPr>
      </p:pic>
      <p:pic>
        <p:nvPicPr>
          <p:cNvPr id="12" name="Picture 11" descr="Untitl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1538" y="4786322"/>
            <a:ext cx="1643074" cy="16636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0668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lo-LA" sz="3600" b="1" dirty="0" smtClean="0">
                <a:latin typeface="Phetsarath OT" pitchFamily="2" charset="0"/>
                <a:cs typeface="Phetsarath OT" pitchFamily="2" charset="0"/>
              </a:rPr>
              <a:t>ເລື່ອງຫຍໍ້ຂອງເຫດການ(ຕໍ່)</a:t>
            </a:r>
            <a:endParaRPr lang="th-TH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000240"/>
            <a:ext cx="8215370" cy="457429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ປະຊາກອນທີ່ຖືກຜົນກະທົບ </a:t>
            </a:r>
            <a:r>
              <a:rPr lang="en-US" dirty="0" smtClean="0">
                <a:latin typeface="Phetsarath OT" pitchFamily="2" charset="0"/>
                <a:cs typeface="Phetsarath OT" pitchFamily="2" charset="0"/>
              </a:rPr>
              <a:t>7686 </a:t>
            </a: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ຄົນ, ຍີງ </a:t>
            </a:r>
            <a:r>
              <a:rPr lang="en-US" dirty="0" smtClean="0">
                <a:latin typeface="Phetsarath OT" pitchFamily="2" charset="0"/>
                <a:cs typeface="Phetsarath OT" pitchFamily="2" charset="0"/>
              </a:rPr>
              <a:t>3737 </a:t>
            </a: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ຄົນ, ມີຜູ້ເສຍຊີວິດທັງໝົດ 71 ຄົນ, ໃນນັ້ນມີເດັກຕ່ຳກວ່າ 15 ປີ ທີ່ເສຍຊີວິດ 31 ຄົນ, ອາຍຸນ້ອຍທີ່ສຸດທີ່ເສຍຊີວິດແມ່ນ 1 ວັນ, ຄົນສູນຫາຍ </a:t>
            </a:r>
            <a:r>
              <a:rPr lang="en-US" dirty="0" smtClean="0">
                <a:latin typeface="Phetsarath OT" pitchFamily="2" charset="0"/>
                <a:cs typeface="Phetsarath OT" pitchFamily="2" charset="0"/>
              </a:rPr>
              <a:t>100</a:t>
            </a:r>
            <a:r>
              <a:rPr lang="lo-LA" dirty="0" smtClean="0">
                <a:latin typeface="Phetsarath OT" pitchFamily="2" charset="0"/>
                <a:cs typeface="Phetsarath OT" pitchFamily="2" charset="0"/>
              </a:rPr>
              <a:t> ກວ່າຄົນ, ພົບຜູ້ມີບັນຫາທາງດ້ານສຸຂະພາບຈິດຍ້ອນເຫດການດັ່ງກ່າວຢ່າງນ້ອຍ 312 ຄົນ</a:t>
            </a:r>
          </a:p>
          <a:p>
            <a:pPr>
              <a:lnSpc>
                <a:spcPct val="150000"/>
              </a:lnSpc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ຈຸດທີ່ຖືກຜົນກະທົບຫ່າງຈາກຕົວເມືອງສະໜາມໄຊປະມານ </a:t>
            </a:r>
            <a:r>
              <a:rPr lang="en-US" dirty="0" smtClean="0">
                <a:latin typeface="Phetsarath OT" pitchFamily="2" charset="0"/>
                <a:cs typeface="Phetsarath OT" pitchFamily="2" charset="0"/>
              </a:rPr>
              <a:t>6 Km</a:t>
            </a:r>
            <a:endParaRPr lang="lo-LA" dirty="0" smtClean="0">
              <a:latin typeface="Phetsarath OT" pitchFamily="2" charset="0"/>
              <a:cs typeface="Phetsarath O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1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61082" cy="6858000"/>
          </a:xfrm>
        </p:spPr>
      </p:pic>
      <p:sp>
        <p:nvSpPr>
          <p:cNvPr id="5" name="Rectangle 4"/>
          <p:cNvSpPr/>
          <p:nvPr/>
        </p:nvSpPr>
        <p:spPr>
          <a:xfrm>
            <a:off x="500034" y="642918"/>
            <a:ext cx="828680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lo-LA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Phetsarath OT" pitchFamily="2" charset="0"/>
                <a:cs typeface="Phetsarath OT" pitchFamily="2" charset="0"/>
              </a:rPr>
              <a:t>ເຊີນທ່ຽວທຳມະຊາດ </a:t>
            </a:r>
            <a:r>
              <a:rPr lang="lo-LA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Phetsarath OT" pitchFamily="2" charset="0"/>
                <a:cs typeface="Phetsarath OT" pitchFamily="2" charset="0"/>
              </a:rPr>
              <a:t>ແຂວງອັດຕະ</a:t>
            </a:r>
            <a:r>
              <a:rPr lang="lo-LA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Phetsarath OT" pitchFamily="2" charset="0"/>
                <a:cs typeface="Phetsarath OT" pitchFamily="2" charset="0"/>
              </a:rPr>
              <a:t>ປື</a:t>
            </a:r>
          </a:p>
          <a:p>
            <a:pPr algn="ctr"/>
            <a:r>
              <a:rPr lang="lo-LA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Phetsarath OT" pitchFamily="2" charset="0"/>
                <a:cs typeface="Phetsarath OT" pitchFamily="2" charset="0"/>
              </a:rPr>
              <a:t>ຕາດເຊປອງໄລ</a:t>
            </a:r>
            <a:endParaRPr lang="th-TH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lo-LA" sz="4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Phetsarath OT" pitchFamily="2" charset="0"/>
              <a:cs typeface="Phetsarath O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11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285992"/>
            <a:ext cx="4719492" cy="4572008"/>
          </a:xfrm>
        </p:spPr>
      </p:pic>
      <p:pic>
        <p:nvPicPr>
          <p:cNvPr id="7" name="Picture 6" descr="1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087" y="1071546"/>
            <a:ext cx="4428913" cy="25003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1472" y="1142984"/>
            <a:ext cx="3429024" cy="9286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3600" b="1" dirty="0" smtClean="0">
                <a:solidFill>
                  <a:schemeClr val="bg1"/>
                </a:solidFill>
                <a:latin typeface="Phetsarath OT" pitchFamily="2" charset="0"/>
                <a:cs typeface="Phetsarath OT" pitchFamily="2" charset="0"/>
              </a:rPr>
              <a:t>ພາບເຫດການຕົວຈີງ</a:t>
            </a:r>
            <a:endParaRPr lang="th-TH" sz="3600" b="1" dirty="0">
              <a:solidFill>
                <a:schemeClr val="bg1"/>
              </a:solidFill>
              <a:latin typeface="Phetsarath OT" pitchFamily="2" charset="0"/>
              <a:cs typeface="Phetsarath OT" pitchFamily="2" charset="0"/>
            </a:endParaRPr>
          </a:p>
        </p:txBody>
      </p:sp>
      <p:pic>
        <p:nvPicPr>
          <p:cNvPr id="8" name="Picture 7" descr="IMG_702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3595475"/>
            <a:ext cx="4429124" cy="3262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572000" cy="3429000"/>
          </a:xfrm>
        </p:spPr>
      </p:pic>
      <p:pic>
        <p:nvPicPr>
          <p:cNvPr id="5" name="Content Placeholder 3" descr="f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8999"/>
            <a:ext cx="4572001" cy="3429001"/>
          </a:xfrm>
          <a:prstGeom prst="rect">
            <a:avLst/>
          </a:prstGeom>
        </p:spPr>
      </p:pic>
      <p:pic>
        <p:nvPicPr>
          <p:cNvPr id="6" name="Content Placeholder 3" descr="f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Content Placeholder 3" descr="f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4286247" cy="3214685"/>
          </a:xfrm>
        </p:spPr>
      </p:pic>
      <p:pic>
        <p:nvPicPr>
          <p:cNvPr id="5" name="Content Placeholder 3" descr="f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43314"/>
            <a:ext cx="4286248" cy="3214686"/>
          </a:xfrm>
          <a:prstGeom prst="rect">
            <a:avLst/>
          </a:prstGeom>
        </p:spPr>
      </p:pic>
      <p:pic>
        <p:nvPicPr>
          <p:cNvPr id="6" name="Content Placeholder 3" descr="f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8374" y="0"/>
            <a:ext cx="487562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736"/>
            <a:ext cx="3757610" cy="3500462"/>
          </a:xfrm>
        </p:spPr>
        <p:txBody>
          <a:bodyPr/>
          <a:lstStyle/>
          <a:p>
            <a:pPr algn="ctr"/>
            <a:r>
              <a:rPr lang="lo-LA" b="1" dirty="0" smtClean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Phetsarath OT" pitchFamily="2" charset="0"/>
                <a:cs typeface="Phetsarath OT" pitchFamily="2" charset="0"/>
              </a:rPr>
              <a:t>ເດັກທີ່ສູນເສຍທັງ </a:t>
            </a:r>
            <a:br>
              <a:rPr lang="lo-LA" b="1" dirty="0" smtClean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Phetsarath OT" pitchFamily="2" charset="0"/>
                <a:cs typeface="Phetsarath OT" pitchFamily="2" charset="0"/>
              </a:rPr>
            </a:br>
            <a:r>
              <a:rPr lang="lo-LA" b="1" dirty="0" smtClean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Phetsarath OT" pitchFamily="2" charset="0"/>
                <a:cs typeface="Phetsarath OT" pitchFamily="2" charset="0"/>
              </a:rPr>
              <a:t>ພໍ່ ແລະ ແມ່ </a:t>
            </a:r>
            <a:br>
              <a:rPr lang="lo-LA" b="1" dirty="0" smtClean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Phetsarath OT" pitchFamily="2" charset="0"/>
                <a:cs typeface="Phetsarath OT" pitchFamily="2" charset="0"/>
              </a:rPr>
            </a:br>
            <a:r>
              <a:rPr lang="lo-LA" b="1" dirty="0" smtClean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Phetsarath OT" pitchFamily="2" charset="0"/>
                <a:cs typeface="Phetsarath OT" pitchFamily="2" charset="0"/>
              </a:rPr>
              <a:t>ໃນເຫດການດັ່ງກ່າວ</a:t>
            </a:r>
            <a:endParaRPr lang="th-TH" b="1" dirty="0"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Phetsarath OT" pitchFamily="2" charset="0"/>
              <a:cs typeface="Phetsarath OT" pitchFamily="2" charset="0"/>
            </a:endParaRPr>
          </a:p>
        </p:txBody>
      </p:sp>
      <p:pic>
        <p:nvPicPr>
          <p:cNvPr id="4" name="Content Placeholder 3" descr="f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0562" y="0"/>
            <a:ext cx="4643438" cy="68795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lo-LA" sz="3600" b="1" dirty="0" smtClean="0">
                <a:latin typeface="Phetsarath OT" pitchFamily="2" charset="0"/>
                <a:cs typeface="Phetsarath OT" pitchFamily="2" charset="0"/>
              </a:rPr>
              <a:t>ວັນທີ່ເກີດໄພພິບັດ</a:t>
            </a:r>
            <a:endParaRPr lang="th-TH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785926"/>
            <a:ext cx="8215370" cy="464573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lo-LA" sz="2800" dirty="0" smtClean="0">
                <a:latin typeface="Phetsarath OT" pitchFamily="2" charset="0"/>
                <a:cs typeface="Phetsarath OT" pitchFamily="2" charset="0"/>
              </a:rPr>
              <a:t>ຜູ້ປະສົບໄພທີ່ຖືກຄື້ນນ້ຳສູງກວ່າ 6</a:t>
            </a:r>
            <a:r>
              <a:rPr lang="en-US" sz="2800" dirty="0" smtClean="0">
                <a:latin typeface="Phetsarath OT" pitchFamily="2" charset="0"/>
                <a:cs typeface="Phetsarath OT" pitchFamily="2" charset="0"/>
              </a:rPr>
              <a:t>-10</a:t>
            </a:r>
            <a:r>
              <a:rPr lang="lo-LA" sz="2800" dirty="0" smtClean="0">
                <a:latin typeface="Phetsarath OT" pitchFamily="2" charset="0"/>
                <a:cs typeface="Phetsarath OT" pitchFamily="2" charset="0"/>
              </a:rPr>
              <a:t> ແມັດພັດໄປຢ່າງລະເນລະນາດ ແລະ ຖືກຊ່ວຍມາໄດ້, ຈະຖືກພາໄປພັກຢູ່ບ້ານໃກ້ຄຽງທີ່</a:t>
            </a: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ສຸດທີ່ພົ້ນຈາກໄພພິບັດໄດ້ແກ່: ບ້ານປີ່ນດົງ, ບ້ານຕໍມໍຢອດ, ບ້ານບົກ, ໂຮງຮຽນ, ສະໂມສອນ, ຫ້ອງການຕ່າງໆ ແລະ ໂຮງໝໍເມືອງສະໜາມໄຊ ຊື່ງແຕ່ຈຸດບໍ່ມີແພດປະຈຳເລີຍ (ຍົກເວັ້ນຢູ່ໂຮງໝໍເມືອງ)</a:t>
            </a:r>
            <a:endParaRPr lang="lo-LA" sz="2800" dirty="0" smtClean="0">
              <a:latin typeface="Phetsarath OT" pitchFamily="2" charset="0"/>
              <a:cs typeface="Phetsarath O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3275371</TotalTime>
  <Words>1840</Words>
  <Application>Microsoft Office PowerPoint</Application>
  <PresentationFormat>On-screen Show (4:3)</PresentationFormat>
  <Paragraphs>136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Urban</vt:lpstr>
      <vt:lpstr>ປະສົບການໃນການຮັບມືກັບເຫດການໄພພິບັດ ສັນເຂື່ອນເຊປຽນ-ເຊນ້ຳນ້ອຍແຕກ ທີ່ເມືອງສະໜາມໄຊ ແຂວງອັດຕະປື ສປປລາວ </vt:lpstr>
      <vt:lpstr>Slide 2</vt:lpstr>
      <vt:lpstr>ເລື່ອງຫຍໍ້ຂອງເຫດການ</vt:lpstr>
      <vt:lpstr>ເລື່ອງຫຍໍ້ຂອງເຫດການ(ຕໍ່)</vt:lpstr>
      <vt:lpstr>Slide 5</vt:lpstr>
      <vt:lpstr>Slide 6</vt:lpstr>
      <vt:lpstr>Slide 7</vt:lpstr>
      <vt:lpstr>ເດັກທີ່ສູນເສຍທັງ  ພໍ່ ແລະ ແມ່  ໃນເຫດການດັ່ງກ່າວ</vt:lpstr>
      <vt:lpstr>ວັນທີ່ເກີດໄພພິບັດ</vt:lpstr>
      <vt:lpstr>ວັນທີ່ເກີດໄພພິບັດ(ຕໍ່)</vt:lpstr>
      <vt:lpstr>Slide 11</vt:lpstr>
      <vt:lpstr>Slide 12</vt:lpstr>
      <vt:lpstr>ບົດບາດຂອງສາທາລະນະສຸກແຂວງ</vt:lpstr>
      <vt:lpstr>ໂຄງສ້າງທີມງານກຳມະການຕ້ານໄພພິບັດຂອງໂຮງໝໍແຂວງ  (2012)</vt:lpstr>
      <vt:lpstr>ໂຄງສ້າງທີມງານກຳມະການຕ້ານໄພພິບັດຂອງໂຮງໝໍແຂວງ  (ຕົວຈີງ)</vt:lpstr>
      <vt:lpstr>ໜ່ວຍງານປີ່ນປົວ</vt:lpstr>
      <vt:lpstr>ການຈັດໄລຍະຂອງໄພພິບັດ</vt:lpstr>
      <vt:lpstr>ໄລຍະສຸກເສີນ (2 ອາທິດທຳອິດ)</vt:lpstr>
      <vt:lpstr>ໄລຍະສຸກເສີນ ( ຕໍ່ )</vt:lpstr>
      <vt:lpstr>ບັນຫາທີ່ພົບຕອນນີ້</vt:lpstr>
      <vt:lpstr>Slide 21</vt:lpstr>
      <vt:lpstr>Slide 22</vt:lpstr>
      <vt:lpstr>Slide 23</vt:lpstr>
      <vt:lpstr>Slide 24</vt:lpstr>
      <vt:lpstr>Slide 25</vt:lpstr>
      <vt:lpstr>ໄລຍະຟື້ນຟູ</vt:lpstr>
      <vt:lpstr>ໄລຍະຟື້ນຟູ</vt:lpstr>
      <vt:lpstr>ໄລຍະຟື້ນຟູ (ຕໍ່)</vt:lpstr>
      <vt:lpstr>ໄລຍະຟື້ນຟູ (ຕໍ່)</vt:lpstr>
      <vt:lpstr>ໄລຍະຟື້ນຟູ (ຕໍ່)</vt:lpstr>
      <vt:lpstr>Slide 31</vt:lpstr>
      <vt:lpstr>Slide 32</vt:lpstr>
      <vt:lpstr>ສະພາບປັດຈຸບັນ</vt:lpstr>
      <vt:lpstr>ສະພາບປັດຈຸບັນ</vt:lpstr>
      <vt:lpstr>Slide 35</vt:lpstr>
      <vt:lpstr>Slide 36</vt:lpstr>
      <vt:lpstr>ການຖອນການຊ່ວຍເຫຼືອ</vt:lpstr>
      <vt:lpstr>ສະພາບທີ່ໂຮງໝໍແຂວງອັດຕະປື</vt:lpstr>
      <vt:lpstr>Slide 39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ປະສົບການໃນການຮັບມືກັບເຫດການໄພພິບັດ ສັນເຂື່ອນເຊປຽນ-ເຊນ້ຳນ້ອຍແຕກ</dc:title>
  <dc:creator>Windows</dc:creator>
  <cp:lastModifiedBy>Windows</cp:lastModifiedBy>
  <cp:revision>134</cp:revision>
  <dcterms:created xsi:type="dcterms:W3CDTF">2012-12-31T17:03:41Z</dcterms:created>
  <dcterms:modified xsi:type="dcterms:W3CDTF">2019-04-14T13:52:39Z</dcterms:modified>
</cp:coreProperties>
</file>