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09"/>
  </p:normalViewPr>
  <p:slideViewPr>
    <p:cSldViewPr snapToGrid="0" snapToObjects="1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8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8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2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0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7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38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82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50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2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3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1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3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1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02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7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9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8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
ระดับที่สอง
ระดับที่สาม
ระดับที่สี่
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9B3E38-4C5F-6A4E-97EC-052A832588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Case presentation</a:t>
            </a:r>
            <a:endParaRPr lang="th-TH" b="1" dirty="0">
              <a:latin typeface="Times New Roman" panose="02020603050405020304" pitchFamily="18" charset="0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1C56B01-DE93-6C43-B5A9-1710B9AAC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By </a:t>
            </a:r>
            <a:r>
              <a:rPr lang="en-US" dirty="0" err="1">
                <a:latin typeface="Times New Roman" panose="02020603050405020304" pitchFamily="18" charset="0"/>
              </a:rPr>
              <a:t>Dr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khounelaphet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Touphaythoune</a:t>
            </a:r>
            <a:endParaRPr lang="en-US" dirty="0">
              <a:latin typeface="Times New Roman" panose="02020603050405020304" pitchFamily="18" charset="0"/>
            </a:endParaRPr>
          </a:p>
          <a:p>
            <a:pPr algn="l"/>
            <a:r>
              <a:rPr lang="en-US" dirty="0" err="1">
                <a:latin typeface="Times New Roman" panose="02020603050405020304" pitchFamily="18" charset="0"/>
              </a:rPr>
              <a:t>Savannakhet</a:t>
            </a:r>
            <a:r>
              <a:rPr lang="en-US" dirty="0">
                <a:latin typeface="Times New Roman" panose="02020603050405020304" pitchFamily="18" charset="0"/>
              </a:rPr>
              <a:t> provincial </a:t>
            </a:r>
            <a:r>
              <a:rPr lang="en-US" dirty="0" err="1">
                <a:latin typeface="Times New Roman" panose="02020603050405020304" pitchFamily="18" charset="0"/>
              </a:rPr>
              <a:t>hospiatl</a:t>
            </a:r>
            <a:endParaRPr lang="th-TH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7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2D4943-9E54-CF4E-9D0C-533F47F1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23106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th-TH" b="1" dirty="0">
              <a:latin typeface="Times New Roman" panose="02020603050405020304" pitchFamily="18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2E8A85-09DF-CD44-9445-53808CC37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Dengue fever with warning sign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234555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A437D3-1589-1D4F-B325-3ADFDBF7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7332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endParaRPr lang="th-TH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ตัวแทนเนื้อหา 4">
            <a:extLst>
              <a:ext uri="{FF2B5EF4-FFF2-40B4-BE49-F238E27FC236}">
                <a16:creationId xmlns:a16="http://schemas.microsoft.com/office/drawing/2014/main" id="{FC367E39-D390-4449-AD5D-0D0B18A3A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536146"/>
              </p:ext>
            </p:extLst>
          </p:nvPr>
        </p:nvGraphicFramePr>
        <p:xfrm>
          <a:off x="1721126" y="2075170"/>
          <a:ext cx="874974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968">
                  <a:extLst>
                    <a:ext uri="{9D8B030D-6E8A-4147-A177-3AD203B41FA5}">
                      <a16:colId xmlns:a16="http://schemas.microsoft.com/office/drawing/2014/main" val="6463504"/>
                    </a:ext>
                  </a:extLst>
                </a:gridCol>
                <a:gridCol w="3475486">
                  <a:extLst>
                    <a:ext uri="{9D8B030D-6E8A-4147-A177-3AD203B41FA5}">
                      <a16:colId xmlns:a16="http://schemas.microsoft.com/office/drawing/2014/main" val="2158926802"/>
                    </a:ext>
                  </a:extLst>
                </a:gridCol>
                <a:gridCol w="2996293">
                  <a:extLst>
                    <a:ext uri="{9D8B030D-6E8A-4147-A177-3AD203B41FA5}">
                      <a16:colId xmlns:a16="http://schemas.microsoft.com/office/drawing/2014/main" val="14743063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CBC 16/2/19 at 12h30’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Serology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3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WBC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4,220/mm3</a:t>
                      </a:r>
                      <a:endParaRPr lang="th-TH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Test dengue (-)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NS1 (+)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IgG (-)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IgM (-)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8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71%</a:t>
                      </a:r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6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Hb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13,3g/dl</a:t>
                      </a:r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26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HCT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41,8%</a:t>
                      </a:r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57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MCV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</a:t>
                      </a:r>
                      <a:endParaRPr lang="th-TH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2400" dirty="0"/>
                        <a:t>Blood group ( O</a:t>
                      </a:r>
                      <a:r>
                        <a:rPr lang="en-US" sz="2400" baseline="0" dirty="0"/>
                        <a:t>+ )</a:t>
                      </a:r>
                      <a:r>
                        <a:rPr lang="en-US" sz="2400" dirty="0"/>
                        <a:t> 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56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MCH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22,5</a:t>
                      </a:r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0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RDW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14,8%</a:t>
                      </a:r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7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PLT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102,000/mm3</a:t>
                      </a:r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674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11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BE91A1-18C8-5A4A-A974-8F03D9C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84566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Management 16/2/19(D4)</a:t>
            </a:r>
            <a:endParaRPr lang="th-TH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42860E9E-AFE6-7446-B8AC-A1223336E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023215"/>
              </p:ext>
            </p:extLst>
          </p:nvPr>
        </p:nvGraphicFramePr>
        <p:xfrm>
          <a:off x="901148" y="2073965"/>
          <a:ext cx="1038970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00">
                  <a:extLst>
                    <a:ext uri="{9D8B030D-6E8A-4147-A177-3AD203B41FA5}">
                      <a16:colId xmlns:a16="http://schemas.microsoft.com/office/drawing/2014/main" val="831787687"/>
                    </a:ext>
                  </a:extLst>
                </a:gridCol>
                <a:gridCol w="2036353">
                  <a:extLst>
                    <a:ext uri="{9D8B030D-6E8A-4147-A177-3AD203B41FA5}">
                      <a16:colId xmlns:a16="http://schemas.microsoft.com/office/drawing/2014/main" val="4115734691"/>
                    </a:ext>
                  </a:extLst>
                </a:gridCol>
                <a:gridCol w="2480909">
                  <a:extLst>
                    <a:ext uri="{9D8B030D-6E8A-4147-A177-3AD203B41FA5}">
                      <a16:colId xmlns:a16="http://schemas.microsoft.com/office/drawing/2014/main" val="1505809276"/>
                    </a:ext>
                  </a:extLst>
                </a:gridCol>
                <a:gridCol w="2509591">
                  <a:extLst>
                    <a:ext uri="{9D8B030D-6E8A-4147-A177-3AD203B41FA5}">
                      <a16:colId xmlns:a16="http://schemas.microsoft.com/office/drawing/2014/main" val="2870557524"/>
                    </a:ext>
                  </a:extLst>
                </a:gridCol>
                <a:gridCol w="2398451">
                  <a:extLst>
                    <a:ext uri="{9D8B030D-6E8A-4147-A177-3AD203B41FA5}">
                      <a16:colId xmlns:a16="http://schemas.microsoft.com/office/drawing/2014/main" val="270585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Time 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Vital sign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Sign &amp; Symptom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Management 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Lab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50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12h38’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BP 80/40 mmHg</a:t>
                      </a:r>
                    </a:p>
                    <a:p>
                      <a:r>
                        <a:rPr lang="en-US" sz="2000" dirty="0"/>
                        <a:t>T 36.5˚C</a:t>
                      </a:r>
                    </a:p>
                    <a:p>
                      <a:r>
                        <a:rPr lang="en-US" sz="2000" dirty="0"/>
                        <a:t>RR 24 bpm/min</a:t>
                      </a:r>
                    </a:p>
                    <a:p>
                      <a:r>
                        <a:rPr lang="en-US" sz="2000" dirty="0"/>
                        <a:t>HR 88 bpm/min</a:t>
                      </a:r>
                    </a:p>
                    <a:p>
                      <a:r>
                        <a:rPr lang="en-US" sz="2000" dirty="0"/>
                        <a:t>CRT &lt;2sec, warm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consciousness 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Vomiting 2times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 pain on epigastrium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 2cm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60ml/2hr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RL 5ml/kg/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 x 2hr</a:t>
                      </a:r>
                    </a:p>
                    <a:p>
                      <a:r>
                        <a:rPr lang="en-US" sz="2000" dirty="0"/>
                        <a:t>v/s q 2hr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WBC 4,220/mm</a:t>
                      </a:r>
                      <a:r>
                        <a:rPr lang="en-US" sz="2000" baseline="30000" dirty="0"/>
                        <a:t>3</a:t>
                      </a:r>
                      <a:endParaRPr lang="en-US" sz="2000" baseline="0" dirty="0"/>
                    </a:p>
                    <a:p>
                      <a:r>
                        <a:rPr lang="en-US" sz="2000" baseline="0" dirty="0"/>
                        <a:t>HCT 41.8%</a:t>
                      </a:r>
                    </a:p>
                    <a:p>
                      <a:r>
                        <a:rPr lang="en-US" sz="2000" baseline="0" dirty="0"/>
                        <a:t>PLT 102,000/mm</a:t>
                      </a:r>
                      <a:r>
                        <a:rPr lang="en-US" sz="2000" baseline="30000" dirty="0"/>
                        <a:t>3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NS1 positive</a:t>
                      </a:r>
                    </a:p>
                    <a:p>
                      <a:r>
                        <a:rPr lang="en-US" sz="2000" baseline="0" dirty="0"/>
                        <a:t>IgG (-)</a:t>
                      </a:r>
                      <a:r>
                        <a:rPr lang="en-US" sz="2000" baseline="0" dirty="0" err="1"/>
                        <a:t>ve</a:t>
                      </a:r>
                      <a:r>
                        <a:rPr lang="en-US" sz="2000" baseline="0" dirty="0"/>
                        <a:t>, IgM (-)</a:t>
                      </a:r>
                      <a:r>
                        <a:rPr lang="en-US" sz="2000" baseline="0" dirty="0" err="1"/>
                        <a:t>ve</a:t>
                      </a:r>
                      <a:endParaRPr lang="th-TH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7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14h30’ – 6h00’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BP 80/50 mmHg</a:t>
                      </a:r>
                    </a:p>
                    <a:p>
                      <a:r>
                        <a:rPr lang="en-US" sz="2000" dirty="0"/>
                        <a:t>T 37˚C</a:t>
                      </a:r>
                    </a:p>
                    <a:p>
                      <a:r>
                        <a:rPr lang="en-US" sz="2000" dirty="0"/>
                        <a:t>RR 24 bpm/min</a:t>
                      </a:r>
                    </a:p>
                    <a:p>
                      <a:r>
                        <a:rPr lang="en-US" sz="2000" dirty="0"/>
                        <a:t>HR 82 bpm/min</a:t>
                      </a:r>
                    </a:p>
                    <a:p>
                      <a:r>
                        <a:rPr lang="en-US" sz="2000" dirty="0"/>
                        <a:t>CRT &lt;2sec, warm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vomiting</a:t>
                      </a:r>
                    </a:p>
                    <a:p>
                      <a:r>
                        <a:rPr lang="en-US" sz="2000" dirty="0"/>
                        <a:t>Abdominal pain same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↓RL 3ml/kg/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 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/>
                        <a:t>Total Fluid 18hr</a:t>
                      </a:r>
                    </a:p>
                    <a:p>
                      <a:r>
                        <a:rPr lang="en-US" sz="2000" dirty="0"/>
                        <a:t>IV 1600ml, Oral 190ml</a:t>
                      </a:r>
                    </a:p>
                    <a:p>
                      <a:r>
                        <a:rPr lang="en-US" sz="2000" dirty="0"/>
                        <a:t>Urine 1070ml (2.4ml/ml/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81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8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B17493-F088-D54B-A65F-EFF063A8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64080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Management 17/2/19(D5)</a:t>
            </a:r>
            <a:endParaRPr lang="th-TH" b="1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31B62A7C-2BA4-6743-9A88-C9428739C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726079"/>
              </p:ext>
            </p:extLst>
          </p:nvPr>
        </p:nvGraphicFramePr>
        <p:xfrm>
          <a:off x="901147" y="2060712"/>
          <a:ext cx="10389705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98483788"/>
                    </a:ext>
                  </a:extLst>
                </a:gridCol>
                <a:gridCol w="2385391">
                  <a:extLst>
                    <a:ext uri="{9D8B030D-6E8A-4147-A177-3AD203B41FA5}">
                      <a16:colId xmlns:a16="http://schemas.microsoft.com/office/drawing/2014/main" val="3086691217"/>
                    </a:ext>
                  </a:extLst>
                </a:gridCol>
                <a:gridCol w="2676939">
                  <a:extLst>
                    <a:ext uri="{9D8B030D-6E8A-4147-A177-3AD203B41FA5}">
                      <a16:colId xmlns:a16="http://schemas.microsoft.com/office/drawing/2014/main" val="1110042447"/>
                    </a:ext>
                  </a:extLst>
                </a:gridCol>
                <a:gridCol w="2335034">
                  <a:extLst>
                    <a:ext uri="{9D8B030D-6E8A-4147-A177-3AD203B41FA5}">
                      <a16:colId xmlns:a16="http://schemas.microsoft.com/office/drawing/2014/main" val="2664644018"/>
                    </a:ext>
                  </a:extLst>
                </a:gridCol>
                <a:gridCol w="2077941">
                  <a:extLst>
                    <a:ext uri="{9D8B030D-6E8A-4147-A177-3AD203B41FA5}">
                      <a16:colId xmlns:a16="http://schemas.microsoft.com/office/drawing/2014/main" val="3318391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 &amp; Symptom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0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80/60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36˚C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30bpm/min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102 bpm/min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3sec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 pain all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Foley tube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150ml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 RL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NSS 10ml/kg/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v/s q 1hr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 2,420/mm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HCT 46.7%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 9,000/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6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80/50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25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96 bpm/min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2sec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 pain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100ml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↓NSS 7ml/kg/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 3,700/mm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HCT 44%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 32,000/mm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451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9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B731A8-855F-6C45-A2C0-FB50C642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24323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Management 17/2/19(D5)</a:t>
            </a:r>
            <a:endParaRPr lang="th-TH" b="1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5DF8FC94-2C26-8244-B3FA-D0DC3ED5C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63975"/>
              </p:ext>
            </p:extLst>
          </p:nvPr>
        </p:nvGraphicFramePr>
        <p:xfrm>
          <a:off x="868017" y="2034207"/>
          <a:ext cx="1045596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035">
                  <a:extLst>
                    <a:ext uri="{9D8B030D-6E8A-4147-A177-3AD203B41FA5}">
                      <a16:colId xmlns:a16="http://schemas.microsoft.com/office/drawing/2014/main" val="3095362937"/>
                    </a:ext>
                  </a:extLst>
                </a:gridCol>
                <a:gridCol w="2716696">
                  <a:extLst>
                    <a:ext uri="{9D8B030D-6E8A-4147-A177-3AD203B41FA5}">
                      <a16:colId xmlns:a16="http://schemas.microsoft.com/office/drawing/2014/main" val="2369644365"/>
                    </a:ext>
                  </a:extLst>
                </a:gridCol>
                <a:gridCol w="2332382">
                  <a:extLst>
                    <a:ext uri="{9D8B030D-6E8A-4147-A177-3AD203B41FA5}">
                      <a16:colId xmlns:a16="http://schemas.microsoft.com/office/drawing/2014/main" val="2052438597"/>
                    </a:ext>
                  </a:extLst>
                </a:gridCol>
                <a:gridCol w="2226366">
                  <a:extLst>
                    <a:ext uri="{9D8B030D-6E8A-4147-A177-3AD203B41FA5}">
                      <a16:colId xmlns:a16="http://schemas.microsoft.com/office/drawing/2014/main" val="3766895302"/>
                    </a:ext>
                  </a:extLst>
                </a:gridCol>
                <a:gridCol w="2206486">
                  <a:extLst>
                    <a:ext uri="{9D8B030D-6E8A-4147-A177-3AD203B41FA5}">
                      <a16:colId xmlns:a16="http://schemas.microsoft.com/office/drawing/2014/main" val="899796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 &amp; Symptom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6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80/50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24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94 bpm/min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1sec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 pain all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oral 200ml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100ml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 NSS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RL 7 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0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80/50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24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110 bpm/min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2sec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 pain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0 ml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RL 5ml/kg/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35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2E6E58-3B8B-F94C-8954-8D50ED0C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71315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Management 17/2/19(D5)</a:t>
            </a:r>
            <a:endParaRPr lang="th-TH" b="1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5BCDE563-280F-7542-BFE9-7D4BB9436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27463"/>
              </p:ext>
            </p:extLst>
          </p:nvPr>
        </p:nvGraphicFramePr>
        <p:xfrm>
          <a:off x="728870" y="2060712"/>
          <a:ext cx="1054210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04">
                  <a:extLst>
                    <a:ext uri="{9D8B030D-6E8A-4147-A177-3AD203B41FA5}">
                      <a16:colId xmlns:a16="http://schemas.microsoft.com/office/drawing/2014/main" val="2969876849"/>
                    </a:ext>
                  </a:extLst>
                </a:gridCol>
                <a:gridCol w="2756452">
                  <a:extLst>
                    <a:ext uri="{9D8B030D-6E8A-4147-A177-3AD203B41FA5}">
                      <a16:colId xmlns:a16="http://schemas.microsoft.com/office/drawing/2014/main" val="3107600237"/>
                    </a:ext>
                  </a:extLst>
                </a:gridCol>
                <a:gridCol w="2228357">
                  <a:extLst>
                    <a:ext uri="{9D8B030D-6E8A-4147-A177-3AD203B41FA5}">
                      <a16:colId xmlns:a16="http://schemas.microsoft.com/office/drawing/2014/main" val="4127570076"/>
                    </a:ext>
                  </a:extLst>
                </a:gridCol>
                <a:gridCol w="2507970">
                  <a:extLst>
                    <a:ext uri="{9D8B030D-6E8A-4147-A177-3AD203B41FA5}">
                      <a16:colId xmlns:a16="http://schemas.microsoft.com/office/drawing/2014/main" val="934948635"/>
                    </a:ext>
                  </a:extLst>
                </a:gridCol>
                <a:gridCol w="2108421">
                  <a:extLst>
                    <a:ext uri="{9D8B030D-6E8A-4147-A177-3AD203B41FA5}">
                      <a16:colId xmlns:a16="http://schemas.microsoft.com/office/drawing/2014/main" val="1508229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 &amp; Symptom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3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80/50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37.5 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30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110 bpm/min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2sec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 pain all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0ml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 RL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NSS 10 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crossmatch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 5,070/mm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HCT 46.8%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 5,000/mm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  <a:p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5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80/70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37.5 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34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120 bpm/min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2sec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 pain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100 ml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 NSS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Dextran 10ml/kg/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 4,310/mm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HCT 45%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 12,000/mm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91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56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73163B-4E4F-9E46-A01A-81A0F7A2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37575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Management 17/2/19(D5)</a:t>
            </a:r>
            <a:endParaRPr lang="th-TH" b="1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9B3CDF1C-F18C-C64F-9D66-95FF986C6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078096"/>
              </p:ext>
            </p:extLst>
          </p:nvPr>
        </p:nvGraphicFramePr>
        <p:xfrm>
          <a:off x="927652" y="1941442"/>
          <a:ext cx="10336695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909">
                  <a:extLst>
                    <a:ext uri="{9D8B030D-6E8A-4147-A177-3AD203B41FA5}">
                      <a16:colId xmlns:a16="http://schemas.microsoft.com/office/drawing/2014/main" val="3960486938"/>
                    </a:ext>
                  </a:extLst>
                </a:gridCol>
                <a:gridCol w="2512152">
                  <a:extLst>
                    <a:ext uri="{9D8B030D-6E8A-4147-A177-3AD203B41FA5}">
                      <a16:colId xmlns:a16="http://schemas.microsoft.com/office/drawing/2014/main" val="3856922249"/>
                    </a:ext>
                  </a:extLst>
                </a:gridCol>
                <a:gridCol w="2584174">
                  <a:extLst>
                    <a:ext uri="{9D8B030D-6E8A-4147-A177-3AD203B41FA5}">
                      <a16:colId xmlns:a16="http://schemas.microsoft.com/office/drawing/2014/main" val="2243715521"/>
                    </a:ext>
                  </a:extLst>
                </a:gridCol>
                <a:gridCol w="2266121">
                  <a:extLst>
                    <a:ext uri="{9D8B030D-6E8A-4147-A177-3AD203B41FA5}">
                      <a16:colId xmlns:a16="http://schemas.microsoft.com/office/drawing/2014/main" val="1649134945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3594166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 &amp; Symptom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90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96/60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37.5 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38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98 bpm/min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1sec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 pain all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oral 20ml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100ml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Dextran 7 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4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90/60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38 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38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102 bpm/min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1sec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Abdominal pain all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200 ml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 dextran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RL 5 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 4,710/mm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HCT 34.9%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 5,000/mm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22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26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1E7987-D47B-524E-B896-62CACCD3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24323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Management 17/2/19(D5)</a:t>
            </a:r>
            <a:endParaRPr lang="th-TH" b="1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542C992F-F3D2-9D47-B5CD-0B6A4EE74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850823"/>
              </p:ext>
            </p:extLst>
          </p:nvPr>
        </p:nvGraphicFramePr>
        <p:xfrm>
          <a:off x="874642" y="2060712"/>
          <a:ext cx="1044271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58">
                  <a:extLst>
                    <a:ext uri="{9D8B030D-6E8A-4147-A177-3AD203B41FA5}">
                      <a16:colId xmlns:a16="http://schemas.microsoft.com/office/drawing/2014/main" val="31141494"/>
                    </a:ext>
                  </a:extLst>
                </a:gridCol>
                <a:gridCol w="2597426">
                  <a:extLst>
                    <a:ext uri="{9D8B030D-6E8A-4147-A177-3AD203B41FA5}">
                      <a16:colId xmlns:a16="http://schemas.microsoft.com/office/drawing/2014/main" val="3521810789"/>
                    </a:ext>
                  </a:extLst>
                </a:gridCol>
                <a:gridCol w="2544417">
                  <a:extLst>
                    <a:ext uri="{9D8B030D-6E8A-4147-A177-3AD203B41FA5}">
                      <a16:colId xmlns:a16="http://schemas.microsoft.com/office/drawing/2014/main" val="3051180090"/>
                    </a:ext>
                  </a:extLst>
                </a:gridCol>
                <a:gridCol w="2107094">
                  <a:extLst>
                    <a:ext uri="{9D8B030D-6E8A-4147-A177-3AD203B41FA5}">
                      <a16:colId xmlns:a16="http://schemas.microsoft.com/office/drawing/2014/main" val="3289154738"/>
                    </a:ext>
                  </a:extLst>
                </a:gridCol>
                <a:gridCol w="2239620">
                  <a:extLst>
                    <a:ext uri="{9D8B030D-6E8A-4147-A177-3AD203B41FA5}">
                      <a16:colId xmlns:a16="http://schemas.microsoft.com/office/drawing/2014/main" val="2686007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 &amp; Symptom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928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100/70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37.5 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38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90 bpm/min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1sec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Abdominal pain all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oral 20ml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150ml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RL 5 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63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80/50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37.8 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38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102 bpm/min weak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1sec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Abdominal pain all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100 ml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RL 5 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 4,580/mm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HCT 37% 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 2,000/mm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18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05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D88DE0-4238-5F45-85BA-40B0AEFA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4324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Management 17/2/19 (D5)</a:t>
            </a:r>
            <a:endParaRPr lang="th-TH" b="1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F1911CCD-18A0-B845-A6EE-5B8C6BC55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450158"/>
              </p:ext>
            </p:extLst>
          </p:nvPr>
        </p:nvGraphicFramePr>
        <p:xfrm>
          <a:off x="887895" y="2047460"/>
          <a:ext cx="1041621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966">
                  <a:extLst>
                    <a:ext uri="{9D8B030D-6E8A-4147-A177-3AD203B41FA5}">
                      <a16:colId xmlns:a16="http://schemas.microsoft.com/office/drawing/2014/main" val="2639571679"/>
                    </a:ext>
                  </a:extLst>
                </a:gridCol>
                <a:gridCol w="2809460">
                  <a:extLst>
                    <a:ext uri="{9D8B030D-6E8A-4147-A177-3AD203B41FA5}">
                      <a16:colId xmlns:a16="http://schemas.microsoft.com/office/drawing/2014/main" val="1554973003"/>
                    </a:ext>
                  </a:extLst>
                </a:gridCol>
                <a:gridCol w="2358888">
                  <a:extLst>
                    <a:ext uri="{9D8B030D-6E8A-4147-A177-3AD203B41FA5}">
                      <a16:colId xmlns:a16="http://schemas.microsoft.com/office/drawing/2014/main" val="1106871084"/>
                    </a:ext>
                  </a:extLst>
                </a:gridCol>
                <a:gridCol w="2239617">
                  <a:extLst>
                    <a:ext uri="{9D8B030D-6E8A-4147-A177-3AD203B41FA5}">
                      <a16:colId xmlns:a16="http://schemas.microsoft.com/office/drawing/2014/main" val="1235936584"/>
                    </a:ext>
                  </a:extLst>
                </a:gridCol>
                <a:gridCol w="1696279">
                  <a:extLst>
                    <a:ext uri="{9D8B030D-6E8A-4147-A177-3AD203B41FA5}">
                      <a16:colId xmlns:a16="http://schemas.microsoft.com/office/drawing/2014/main" val="1683686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 &amp; Symptom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82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17h30’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100/60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 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32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98 bpm/min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1sec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Abdominal pain all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100ml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RL 3 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18h30’ – 20h30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90/60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 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32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100 bpm/min 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1sec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Abdominal pain all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220 ml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RL 3 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2hr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416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7F4FF9-CB2C-AE48-90B7-431115D4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84" y="571314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Management 17-18/2/19(D5-D6)</a:t>
            </a:r>
            <a:endParaRPr lang="th-TH" b="1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8A73AEC4-2E1A-BA4D-9815-909F8458C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844587"/>
              </p:ext>
            </p:extLst>
          </p:nvPr>
        </p:nvGraphicFramePr>
        <p:xfrm>
          <a:off x="848137" y="1610139"/>
          <a:ext cx="10283689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747">
                  <a:extLst>
                    <a:ext uri="{9D8B030D-6E8A-4147-A177-3AD203B41FA5}">
                      <a16:colId xmlns:a16="http://schemas.microsoft.com/office/drawing/2014/main" val="3182069180"/>
                    </a:ext>
                  </a:extLst>
                </a:gridCol>
                <a:gridCol w="2850732">
                  <a:extLst>
                    <a:ext uri="{9D8B030D-6E8A-4147-A177-3AD203B41FA5}">
                      <a16:colId xmlns:a16="http://schemas.microsoft.com/office/drawing/2014/main" val="571044327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3623229187"/>
                    </a:ext>
                  </a:extLst>
                </a:gridCol>
                <a:gridCol w="1841862">
                  <a:extLst>
                    <a:ext uri="{9D8B030D-6E8A-4147-A177-3AD203B41FA5}">
                      <a16:colId xmlns:a16="http://schemas.microsoft.com/office/drawing/2014/main" val="646250054"/>
                    </a:ext>
                  </a:extLst>
                </a:gridCol>
                <a:gridCol w="1924976">
                  <a:extLst>
                    <a:ext uri="{9D8B030D-6E8A-4147-A177-3AD203B41FA5}">
                      <a16:colId xmlns:a16="http://schemas.microsoft.com/office/drawing/2014/main" val="2010551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 &amp; Symptom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11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21h30’ – 6h00’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80-90/50-60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36.5 - 37 ˚C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 32-51 bpm/min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98-112 bpm/min strong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1sec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abdominal pain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vomiting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oral 80ml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20-100m 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RL 1.5 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10hrs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V/S q 3hr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CBC at 21h00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 5,660/mm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HCT 39.8%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 6000/mm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CBC at 6h00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 5,000/mm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HCT 40.7%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 6000/mm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442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Fluid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Input 2116ml ( IV 2064ml , Oral 110ml )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Out put 1860ml = 3.5ml/kg/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endParaRPr lang="th-TH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64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12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517EB6-0A4C-EC48-B745-BE0B18FA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th-TH" b="1" dirty="0">
              <a:latin typeface="Times New Roman" panose="02020603050405020304" pitchFamily="18" charset="0"/>
              <a:cs typeface="Phetsarath OT" panose="02000500000000020004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6649B5F-4560-F849-AE34-6DE9A18BE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ເດັກຍິງ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ອາຍຸ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6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ປີ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ານ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ໜອງຜື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ເມືອງ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ນະຄອນໄກສອນ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ພົມວິຫານ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ແຂວງ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ສະຫວັນນະເຂດ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ເຂົ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ານອນໂຮງໝໍ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16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/2/19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ເວລາ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12h8’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ສົ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ງມາແຕ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ໂຮງໝໍສູນການແພດຮ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າໂນ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76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708AFA-A1BA-E14F-8CA0-5709EBDF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692" y="200254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Management 18/2/19 (D6)</a:t>
            </a:r>
            <a:endParaRPr lang="th-TH" b="1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66CE7837-7147-3347-AB49-C7A7DAE86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154132"/>
              </p:ext>
            </p:extLst>
          </p:nvPr>
        </p:nvGraphicFramePr>
        <p:xfrm>
          <a:off x="940525" y="1239078"/>
          <a:ext cx="1029353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1">
                  <a:extLst>
                    <a:ext uri="{9D8B030D-6E8A-4147-A177-3AD203B41FA5}">
                      <a16:colId xmlns:a16="http://schemas.microsoft.com/office/drawing/2014/main" val="524301220"/>
                    </a:ext>
                  </a:extLst>
                </a:gridCol>
                <a:gridCol w="2172410">
                  <a:extLst>
                    <a:ext uri="{9D8B030D-6E8A-4147-A177-3AD203B41FA5}">
                      <a16:colId xmlns:a16="http://schemas.microsoft.com/office/drawing/2014/main" val="1544959124"/>
                    </a:ext>
                  </a:extLst>
                </a:gridCol>
                <a:gridCol w="2477967">
                  <a:extLst>
                    <a:ext uri="{9D8B030D-6E8A-4147-A177-3AD203B41FA5}">
                      <a16:colId xmlns:a16="http://schemas.microsoft.com/office/drawing/2014/main" val="969023575"/>
                    </a:ext>
                  </a:extLst>
                </a:gridCol>
                <a:gridCol w="2690380">
                  <a:extLst>
                    <a:ext uri="{9D8B030D-6E8A-4147-A177-3AD203B41FA5}">
                      <a16:colId xmlns:a16="http://schemas.microsoft.com/office/drawing/2014/main" val="1747528830"/>
                    </a:ext>
                  </a:extLst>
                </a:gridCol>
                <a:gridCol w="2129812">
                  <a:extLst>
                    <a:ext uri="{9D8B030D-6E8A-4147-A177-3AD203B41FA5}">
                      <a16:colId xmlns:a16="http://schemas.microsoft.com/office/drawing/2014/main" val="3501858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th-TH" sz="1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</a:t>
                      </a:r>
                      <a:endParaRPr lang="th-TH" sz="1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 &amp; Symptom</a:t>
                      </a:r>
                      <a:endParaRPr lang="th-TH" sz="1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  <a:endParaRPr lang="th-TH" sz="1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</a:t>
                      </a:r>
                      <a:endParaRPr lang="th-TH" sz="1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3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7h00’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90/60 mmHg strong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 ˚C, RR 53 bpm/min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72 bpm/min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 1sec</a:t>
                      </a:r>
                      <a:endParaRPr lang="th-TH" sz="1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appearance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want to have breakfast</a:t>
                      </a:r>
                      <a:endParaRPr lang="th-TH" sz="1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 IV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furosemide 1MKD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V/S q 6hr</a:t>
                      </a:r>
                      <a:endParaRPr lang="th-TH" sz="1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55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8h00’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 100/70 strong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37 ˚C, RR 45 bpm/min</a:t>
                      </a:r>
                    </a:p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76 bpm/min</a:t>
                      </a:r>
                      <a:endParaRPr lang="th-TH" sz="18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Furosemide 1MKD q 6hr then off 20/2/19 and discharged</a:t>
                      </a: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Chemistry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1800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CBC before discharged</a:t>
                      </a:r>
                    </a:p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4.3 mmol/L.                    WBC 7,180/mm</a:t>
                      </a:r>
                      <a:r>
                        <a:rPr lang="en-US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139 mmol/L.                  HCT 39.7%</a:t>
                      </a:r>
                    </a:p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 108 mmol/L.                   PLT 100.000/mm</a:t>
                      </a:r>
                      <a:r>
                        <a:rPr lang="en-US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 30 mg/dl</a:t>
                      </a:r>
                    </a:p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0.57 mg/dl</a:t>
                      </a:r>
                    </a:p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7.7 mg/dl</a:t>
                      </a:r>
                    </a:p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Glycemia 57.7mg/dl</a:t>
                      </a:r>
                    </a:p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 2.2 g/dl</a:t>
                      </a:r>
                      <a:endParaRPr lang="th-TH" sz="18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87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135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678B959-10E1-074C-82C3-2E16C8A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Final diagnosis</a:t>
            </a:r>
            <a:endParaRPr lang="th-TH" b="1" dirty="0">
              <a:latin typeface="Times New Roman" panose="02020603050405020304" pitchFamily="18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1A05286-7FA4-8B43-A0AD-14CD8CEB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32" y="2757230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Dengue fever with compensated shock</a:t>
            </a:r>
            <a:endParaRPr lang="th-TH" sz="4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1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ACB3EB-B26F-9B44-9EC2-8A2BF0E6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654" y="241336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th-TH" sz="8000" dirty="0"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8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E8B34F2-044C-FE45-832C-3F8A6EBD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  <a:endParaRPr lang="th-TH" b="1" dirty="0">
              <a:latin typeface="Times New Roman" panose="02020603050405020304" pitchFamily="18" charset="0"/>
              <a:cs typeface="Phetsarath OT" panose="02000500000000020004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4F3166-2511-5E42-B988-A83B777B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04661"/>
            <a:ext cx="9601196" cy="3371207"/>
          </a:xfrm>
        </p:spPr>
        <p:txBody>
          <a:bodyPr>
            <a:normAutofit/>
          </a:bodyPr>
          <a:lstStyle/>
          <a:p>
            <a:endParaRPr lang="th-TH" sz="4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 algn="ctr">
              <a:buNone/>
            </a:pPr>
            <a:r>
              <a:rPr lang="th-TH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ໄຂ</a:t>
            </a:r>
            <a:r>
              <a:rPr lang="th-TH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ມື</a:t>
            </a:r>
            <a:r>
              <a:rPr lang="th-TH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th-TH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 4 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+ </a:t>
            </a:r>
            <a:r>
              <a:rPr lang="th-TH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ຮາກ</a:t>
            </a:r>
            <a:r>
              <a:rPr lang="th-TH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+</a:t>
            </a:r>
            <a:r>
              <a:rPr lang="th-TH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ເຈັບໃນທ</a:t>
            </a:r>
            <a:r>
              <a:rPr lang="th-TH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40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ອງ</a:t>
            </a:r>
            <a:endParaRPr lang="th-TH" sz="4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3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1BE319-CA4C-B84F-87C1-158111D6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70097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history</a:t>
            </a:r>
            <a:endParaRPr lang="th-TH" b="1" dirty="0">
              <a:latin typeface="Times New Roman" panose="02020603050405020304" pitchFamily="18" charset="0"/>
              <a:cs typeface="Phetsarath OT" panose="02000500000000020004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AFD5F97-B497-AA44-93AE-2094DA7D3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	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ໄຂ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ຢູ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ານໄດ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 4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ວັນ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ລັກສະນະໄຂ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ອນສູງກິນຢາລົດໄຂ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ລົງ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ໄປກວດ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ປິ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ນປົວນຳສູນການແພດຮ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າໂນ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16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2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19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ໃສ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ຳ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2ຖົງ (100ມລ),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ບອກວ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າເປັນວິຕາມິນ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ສົມທົບດ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ວຍອາການຮາກຫຼາຍຄັ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ຮາກບໍ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ດຳ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),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ເຈັບໃນທ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ອງ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ມີເລືອດເຟັນແຂ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ວຊຶມ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ມີຖ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າຍດຳ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ຳຍ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ຽວລ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າສຸດ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9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ອນເຈັບໃນທ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ອງຫຼາຍ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ກິນດື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ມບໍ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ໄດ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ຈຶ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ງຖືກນຳສົ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ງມາໂຮງໝໍແຂວງເວລາ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12ມ</a:t>
            </a:r>
          </a:p>
        </p:txBody>
      </p:sp>
    </p:spTree>
    <p:extLst>
      <p:ext uri="{BB962C8B-B14F-4D97-AF65-F5344CB8AC3E}">
        <p14:creationId xmlns:p14="http://schemas.microsoft.com/office/powerpoint/2010/main" val="328262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F3F571-1370-D749-91D1-B20BF391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Phetsarath OT" panose="02000500000000020004" pitchFamily="2" charset="0"/>
              </a:rPr>
              <a:t>Past history</a:t>
            </a:r>
            <a:endParaRPr lang="th-TH" b="1" dirty="0">
              <a:latin typeface="Times New Roman" panose="02020603050405020304" pitchFamily="18" charset="0"/>
              <a:cs typeface="Phetsarath OT" panose="02000500000000020004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9B0D836-31A8-1E4B-AB70-1AA4CFF54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ແຂງແຮງດີ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ມີພະຍາດປະຈຳຕົວ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ລູກຜູ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2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/2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ວັກຊີນສັກຄົບ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ພັດທະນາການດີສົມສ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ວນຕາມອາຍຸ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ໃນຄອບຄົວບໍ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ມີໃຜເປັນພະຍາດເລືອດໄຫຼ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ພະຍາດໄຂ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ຍຸງລາຍ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ຫຼື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ພະຍາດອື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  <a:r>
              <a:rPr lang="th-TH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</a:t>
            </a:r>
            <a:r>
              <a:rPr lang="th-TH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ໆ</a:t>
            </a:r>
          </a:p>
        </p:txBody>
      </p:sp>
    </p:spTree>
    <p:extLst>
      <p:ext uri="{BB962C8B-B14F-4D97-AF65-F5344CB8AC3E}">
        <p14:creationId xmlns:p14="http://schemas.microsoft.com/office/powerpoint/2010/main" val="60066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9DDAD8-F10E-DC4D-B8D7-8C26DDF2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49610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Phetsarath OT" panose="02000500000000020004" pitchFamily="2" charset="0"/>
              </a:rPr>
              <a:t>Physical examination</a:t>
            </a:r>
            <a:endParaRPr lang="th-TH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2A4FE9-4DF2-4B43-AAF7-3A66E84D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37663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 80/40 mmHg strong, RR 24/min, HR 88/min strong, T 36.5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˚C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W: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22kg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GA: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Alert, vomiting 2 times, not pale, warm, CRT&lt; 2sec, no dry lip, no dyspnea, TT(-)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ve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HEENT: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no microcephaly, no gum bleeding, pharynx no redness, not injected, no lymphadenopathy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Skin: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no petechiae, no ecchymosis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endParaRPr lang="th-TH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66E60C-F83E-D343-9562-58B9B11B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83349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Phetsarath OT" panose="02000500000000020004" pitchFamily="2" charset="0"/>
              </a:rPr>
              <a:t>Physical examination</a:t>
            </a:r>
            <a:endParaRPr lang="th-TH" dirty="0">
              <a:latin typeface="Times New Roman" panose="02020603050405020304" pitchFamily="18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A1ADA1-9B8C-984B-8C9C-AD8E9FC6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retraction, normal breath sound, lung clear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S1S2, no murmur, no tachycardia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Abdomen: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soft, no distention, abdominal pain on epigastrium, liver 2cm , spleen not palpable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CNS:</a:t>
            </a: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no irritable,  BBK, clonus negative, no stiff neck, Kernig's sign negative, good consciousness</a:t>
            </a:r>
          </a:p>
          <a:p>
            <a:endParaRPr lang="th-TH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0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F21A7C-43B9-684E-A89C-E093BE48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6602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Phetsarath OT" panose="02000500000000020004" pitchFamily="2" charset="0"/>
              </a:rPr>
              <a:t>Problem list</a:t>
            </a:r>
            <a:endParaRPr lang="th-TH" b="1" dirty="0">
              <a:latin typeface="Times New Roman" panose="02020603050405020304" pitchFamily="18" charset="0"/>
              <a:cs typeface="Phetsarath OT" panose="02000500000000020004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DFDF83-3590-514A-AEBB-D07960F00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50914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Female 6 years old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High grade fever 4</a:t>
            </a:r>
            <a:r>
              <a:rPr lang="th-TH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days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History of treatment with IV fluid 100ml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Vomiting, poor intake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Abdominal pain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Liver 2cm</a:t>
            </a:r>
            <a:endParaRPr lang="th-TH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3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422F33-1BF0-9D4A-AE40-8E2FABB4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49610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</a:t>
            </a:r>
            <a:endParaRPr lang="th-TH" b="1" dirty="0">
              <a:latin typeface="Times New Roman" panose="02020603050405020304" pitchFamily="18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516EAA9-AA6D-194D-A4D9-0E037E28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Dengue fever with warning sign</a:t>
            </a:r>
          </a:p>
          <a:p>
            <a:r>
              <a:rPr lang="en-US" sz="2800" b="1" dirty="0">
                <a:latin typeface="Times New Roman" panose="02020603050405020304" pitchFamily="18" charset="0"/>
              </a:rPr>
              <a:t>Appendicitis</a:t>
            </a:r>
          </a:p>
          <a:p>
            <a:endParaRPr lang="th-TH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23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</TotalTime>
  <Words>1370</Words>
  <Application>Microsoft Macintosh PowerPoint</Application>
  <PresentationFormat>แบบจอกว้าง</PresentationFormat>
  <Paragraphs>365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9" baseType="lpstr">
      <vt:lpstr>Angsana New</vt:lpstr>
      <vt:lpstr>Arial</vt:lpstr>
      <vt:lpstr>Cordia New</vt:lpstr>
      <vt:lpstr>Garamond</vt:lpstr>
      <vt:lpstr>Phetsarath OT</vt:lpstr>
      <vt:lpstr>Times New Roman</vt:lpstr>
      <vt:lpstr>ชีวภาพ</vt:lpstr>
      <vt:lpstr>Case presentation</vt:lpstr>
      <vt:lpstr>History</vt:lpstr>
      <vt:lpstr>History </vt:lpstr>
      <vt:lpstr>Present history</vt:lpstr>
      <vt:lpstr>Past history</vt:lpstr>
      <vt:lpstr>Physical examination</vt:lpstr>
      <vt:lpstr>Physical examination</vt:lpstr>
      <vt:lpstr>Problem list</vt:lpstr>
      <vt:lpstr>Differential diagnosis</vt:lpstr>
      <vt:lpstr>Diagnosis</vt:lpstr>
      <vt:lpstr>Investigation</vt:lpstr>
      <vt:lpstr>Management 16/2/19(D4)</vt:lpstr>
      <vt:lpstr>Management 17/2/19(D5)</vt:lpstr>
      <vt:lpstr>Management 17/2/19(D5)</vt:lpstr>
      <vt:lpstr>Management 17/2/19(D5)</vt:lpstr>
      <vt:lpstr>Management 17/2/19(D5)</vt:lpstr>
      <vt:lpstr>Management 17/2/19(D5)</vt:lpstr>
      <vt:lpstr>Management 17/2/19 (D5)</vt:lpstr>
      <vt:lpstr>Management 17-18/2/19(D5-D6)</vt:lpstr>
      <vt:lpstr>Management 18/2/19 (D6)</vt:lpstr>
      <vt:lpstr>Final diagnosis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Microsoft Office User</dc:creator>
  <cp:lastModifiedBy>Microsoft Office User</cp:lastModifiedBy>
  <cp:revision>53</cp:revision>
  <dcterms:created xsi:type="dcterms:W3CDTF">2019-03-26T15:09:54Z</dcterms:created>
  <dcterms:modified xsi:type="dcterms:W3CDTF">2019-04-23T13:35:54Z</dcterms:modified>
</cp:coreProperties>
</file>