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5" r:id="rId40"/>
    <p:sldId id="296" r:id="rId41"/>
    <p:sldId id="298" r:id="rId42"/>
    <p:sldId id="299" r:id="rId43"/>
    <p:sldId id="300" r:id="rId44"/>
    <p:sldId id="301" r:id="rId45"/>
    <p:sldId id="302" r:id="rId46"/>
    <p:sldId id="304" r:id="rId47"/>
    <p:sldId id="294" r:id="rId48"/>
    <p:sldId id="30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33D8-E0CE-4884-A86B-67C574828FD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3D37-D8E4-49AD-99E0-DD2FF50E4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5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33D8-E0CE-4884-A86B-67C574828FD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3D37-D8E4-49AD-99E0-DD2FF50E4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3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33D8-E0CE-4884-A86B-67C574828FD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3D37-D8E4-49AD-99E0-DD2FF50E4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33D8-E0CE-4884-A86B-67C574828FD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3D37-D8E4-49AD-99E0-DD2FF50E4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3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33D8-E0CE-4884-A86B-67C574828FD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3D37-D8E4-49AD-99E0-DD2FF50E4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3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33D8-E0CE-4884-A86B-67C574828FD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3D37-D8E4-49AD-99E0-DD2FF50E4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5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33D8-E0CE-4884-A86B-67C574828FD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3D37-D8E4-49AD-99E0-DD2FF50E4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4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33D8-E0CE-4884-A86B-67C574828FD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3D37-D8E4-49AD-99E0-DD2FF50E4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33D8-E0CE-4884-A86B-67C574828FD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3D37-D8E4-49AD-99E0-DD2FF50E4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0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33D8-E0CE-4884-A86B-67C574828FD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3D37-D8E4-49AD-99E0-DD2FF50E4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8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33D8-E0CE-4884-A86B-67C574828FD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3D37-D8E4-49AD-99E0-DD2FF50E4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0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833D8-E0CE-4884-A86B-67C574828FD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53D37-D8E4-49AD-99E0-DD2FF50E4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5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pad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Sick Day Management and DKA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67000"/>
            <a:ext cx="7848600" cy="3352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en-US" dirty="0" err="1" smtClean="0"/>
              <a:t>Amphayvanh</a:t>
            </a:r>
            <a:r>
              <a:rPr lang="en-US" dirty="0" smtClean="0"/>
              <a:t> </a:t>
            </a:r>
            <a:r>
              <a:rPr lang="en-US" dirty="0" err="1" smtClean="0"/>
              <a:t>Manivong</a:t>
            </a:r>
            <a:r>
              <a:rPr lang="en-US" dirty="0" smtClean="0"/>
              <a:t>, M.D.</a:t>
            </a:r>
          </a:p>
          <a:p>
            <a:pPr algn="r"/>
            <a:r>
              <a:rPr lang="en-US" dirty="0" smtClean="0"/>
              <a:t>Pediatrician</a:t>
            </a:r>
          </a:p>
          <a:p>
            <a:pPr algn="r"/>
            <a:r>
              <a:rPr lang="en-US" dirty="0" smtClean="0"/>
              <a:t>Department of pediatrics General ward</a:t>
            </a:r>
          </a:p>
          <a:p>
            <a:pPr algn="r"/>
            <a:r>
              <a:rPr lang="en-US" dirty="0" err="1" smtClean="0"/>
              <a:t>Mahosot</a:t>
            </a:r>
            <a:r>
              <a:rPr lang="en-US" dirty="0" smtClean="0"/>
              <a:t> Hospital </a:t>
            </a:r>
          </a:p>
          <a:p>
            <a:pPr algn="r"/>
            <a:r>
              <a:rPr lang="en-US" dirty="0" smtClean="0"/>
              <a:t>Vientiane of Laos PDR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During Sick Days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Blood sugar should be checked every 2-4 hours </a:t>
            </a:r>
          </a:p>
          <a:p>
            <a:r>
              <a:rPr lang="en-US" dirty="0" smtClean="0"/>
              <a:t>Check urine ketone if BS ≥ 250 mg/</a:t>
            </a:r>
            <a:r>
              <a:rPr lang="en-US" dirty="0" err="1" smtClean="0"/>
              <a:t>dL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(Blood ketone check is preferred)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During Sick Days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Rest </a:t>
            </a:r>
          </a:p>
          <a:p>
            <a:r>
              <a:rPr lang="en-US" dirty="0" smtClean="0"/>
              <a:t>Drink plenty of fluid: small amount but frequent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Do not stop insulin !!!!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Principle of Sick Days </a:t>
            </a:r>
            <a:r>
              <a:rPr lang="en-US" dirty="0"/>
              <a:t>M</a:t>
            </a:r>
            <a:r>
              <a:rPr lang="en-US" dirty="0" smtClean="0"/>
              <a:t>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u="sng" dirty="0" smtClean="0"/>
              <a:t>Being able to eat or drink </a:t>
            </a:r>
          </a:p>
          <a:p>
            <a:pPr lvl="1"/>
            <a:r>
              <a:rPr lang="en-US" dirty="0" smtClean="0"/>
              <a:t>Give additional 5-10% of TDD as or rapid-acting  insulin q 2-4 hours (absent or small ketone) </a:t>
            </a:r>
          </a:p>
          <a:p>
            <a:pPr lvl="1"/>
            <a:r>
              <a:rPr lang="en-US" dirty="0" smtClean="0"/>
              <a:t>If moderate or large ketones- Give 10-20% of TDD</a:t>
            </a:r>
          </a:p>
          <a:p>
            <a:pPr lvl="1"/>
            <a:r>
              <a:rPr lang="en-US" dirty="0" smtClean="0"/>
              <a:t>Encourage sugar-free fluids </a:t>
            </a:r>
          </a:p>
          <a:p>
            <a:r>
              <a:rPr lang="en-US" b="1" u="sng" dirty="0" smtClean="0"/>
              <a:t>Being unable to eat and drink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Do not stop insulin !!!</a:t>
            </a:r>
          </a:p>
          <a:p>
            <a:pPr lvl="1"/>
            <a:r>
              <a:rPr lang="en-US" dirty="0" smtClean="0"/>
              <a:t>Need hospitalization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During acute illness:</a:t>
            </a:r>
            <a:br>
              <a:rPr lang="en-US" dirty="0" smtClean="0"/>
            </a:br>
            <a:r>
              <a:rPr lang="en-US" dirty="0" smtClean="0"/>
              <a:t>high blood sugar with </a:t>
            </a:r>
            <a:r>
              <a:rPr lang="en-US" dirty="0" err="1" smtClean="0"/>
              <a:t>ketonuria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Calculation of increase insulin dose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5-10% of TDD or 0.05-0.1 U/kg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10-20% of TDD or 0.1-0.2 U/kg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5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During acute illness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Normoglycemia</a:t>
            </a:r>
            <a:r>
              <a:rPr lang="en-US" dirty="0" smtClean="0"/>
              <a:t>/Hypoglycemia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If being to able to eat and drink </a:t>
            </a:r>
          </a:p>
          <a:p>
            <a:r>
              <a:rPr lang="en-US" dirty="0" smtClean="0"/>
              <a:t>Negative ketone or trace/small ketone </a:t>
            </a:r>
          </a:p>
          <a:p>
            <a:r>
              <a:rPr lang="en-US" dirty="0" smtClean="0"/>
              <a:t>Oral sugar fluids and Extra CHO </a:t>
            </a:r>
          </a:p>
          <a:p>
            <a:r>
              <a:rPr lang="en-US" dirty="0" smtClean="0"/>
              <a:t>If BS &lt; 90 mg/</a:t>
            </a:r>
            <a:r>
              <a:rPr lang="en-US" dirty="0" err="1" smtClean="0"/>
              <a:t>dL</a:t>
            </a:r>
            <a:r>
              <a:rPr lang="en-US" dirty="0" smtClean="0"/>
              <a:t> , TDD insulin often needs to be decrease 10-20%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3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During acute illness:</a:t>
            </a:r>
            <a:br>
              <a:rPr lang="en-US" dirty="0"/>
            </a:br>
            <a:r>
              <a:rPr lang="en-US" dirty="0" err="1" smtClean="0"/>
              <a:t>Normoglycemia</a:t>
            </a:r>
            <a:r>
              <a:rPr lang="en-US" dirty="0" smtClean="0"/>
              <a:t>/Hypoglycemia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If moderate /large ketone-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Do not reduce TDD insulin !!!</a:t>
            </a:r>
          </a:p>
          <a:p>
            <a:r>
              <a:rPr lang="en-US" dirty="0" smtClean="0"/>
              <a:t>If BS is 90-180 mg/</a:t>
            </a:r>
            <a:r>
              <a:rPr lang="en-US" dirty="0" err="1" smtClean="0"/>
              <a:t>dL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Add 5% TDD or 0.05 U/kg to ordinary bolus </a:t>
            </a:r>
          </a:p>
          <a:p>
            <a:r>
              <a:rPr lang="en-US" dirty="0" smtClean="0"/>
              <a:t>If unable to eat and drink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Give IV fluid with 5% glucose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When to be come to the hospital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Persistent vomiting </a:t>
            </a:r>
          </a:p>
          <a:p>
            <a:r>
              <a:rPr lang="en-US" dirty="0" smtClean="0"/>
              <a:t>Labored breathing </a:t>
            </a:r>
          </a:p>
          <a:p>
            <a:r>
              <a:rPr lang="en-US" dirty="0" smtClean="0"/>
              <a:t>Sever abdominal pain </a:t>
            </a:r>
          </a:p>
          <a:p>
            <a:r>
              <a:rPr lang="en-US" dirty="0" smtClean="0"/>
              <a:t>Drowsiness or confusion </a:t>
            </a:r>
          </a:p>
          <a:p>
            <a:r>
              <a:rPr lang="en-US" dirty="0" smtClean="0"/>
              <a:t>Persistently low or high blood sugar or large </a:t>
            </a:r>
            <a:r>
              <a:rPr lang="en-US" dirty="0" err="1" smtClean="0"/>
              <a:t>ketonuria</a:t>
            </a:r>
            <a:r>
              <a:rPr lang="en-US" dirty="0" smtClean="0"/>
              <a:t> or blood ketone &gt; 1.5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</a:p>
          <a:p>
            <a:r>
              <a:rPr lang="en-US" dirty="0" smtClean="0"/>
              <a:t>Very young child or exhausted caregivers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8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Guideline for Treatment of DKA in children and adolescents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i="1" dirty="0" smtClean="0"/>
              <a:t>Details in: </a:t>
            </a:r>
          </a:p>
          <a:p>
            <a:r>
              <a:rPr lang="en-US" b="1" dirty="0" smtClean="0"/>
              <a:t>ISPAD 2018 guideline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26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DKA: Biochemical criteria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Blood Sugar &gt; 200 mg/</a:t>
            </a:r>
            <a:r>
              <a:rPr lang="en-US" dirty="0" err="1" smtClean="0"/>
              <a:t>dL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Ketonemia</a:t>
            </a:r>
            <a:r>
              <a:rPr lang="en-US" dirty="0" smtClean="0"/>
              <a:t> or </a:t>
            </a:r>
            <a:r>
              <a:rPr lang="en-US" dirty="0" err="1" smtClean="0"/>
              <a:t>ketonuria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Venous pH &lt; 7.3 or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Bicarbonate &lt;15 </a:t>
            </a:r>
            <a:r>
              <a:rPr lang="en-US" dirty="0" err="1" smtClean="0"/>
              <a:t>mmol</a:t>
            </a:r>
            <a:r>
              <a:rPr lang="en-US" dirty="0" smtClean="0"/>
              <a:t>/L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Risks of DKA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Younger age </a:t>
            </a:r>
          </a:p>
          <a:p>
            <a:r>
              <a:rPr lang="en-US" dirty="0" smtClean="0"/>
              <a:t>Delayed diagnosis</a:t>
            </a:r>
          </a:p>
          <a:p>
            <a:r>
              <a:rPr lang="en-US" dirty="0" smtClean="0"/>
              <a:t>Lower socioeconomic status </a:t>
            </a:r>
          </a:p>
          <a:p>
            <a:r>
              <a:rPr lang="en-US" dirty="0" smtClean="0"/>
              <a:t>Insulin omission </a:t>
            </a:r>
          </a:p>
          <a:p>
            <a:r>
              <a:rPr lang="en-US" dirty="0" smtClean="0"/>
              <a:t>Poor metabolic control </a:t>
            </a:r>
          </a:p>
          <a:p>
            <a:r>
              <a:rPr lang="en-US" dirty="0" smtClean="0"/>
              <a:t>Puberty </a:t>
            </a:r>
          </a:p>
          <a:p>
            <a:r>
              <a:rPr lang="en-US" dirty="0" smtClean="0"/>
              <a:t>Psychosocial issues </a:t>
            </a:r>
          </a:p>
          <a:p>
            <a:r>
              <a:rPr lang="en-US" dirty="0" smtClean="0"/>
              <a:t>Difficult or unstable family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To learn how to manage insulin and carbohydrate intake during sick days </a:t>
            </a:r>
          </a:p>
          <a:p>
            <a:endParaRPr lang="en-US" dirty="0"/>
          </a:p>
          <a:p>
            <a:r>
              <a:rPr lang="en-US" dirty="0" smtClean="0"/>
              <a:t>To learn how to manage hypoglycemia </a:t>
            </a:r>
          </a:p>
          <a:p>
            <a:endParaRPr lang="en-US" dirty="0"/>
          </a:p>
          <a:p>
            <a:r>
              <a:rPr lang="en-US" dirty="0" smtClean="0"/>
              <a:t>To learn how to manage DKA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DKA: Goals of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Correct dehydration </a:t>
            </a:r>
          </a:p>
          <a:p>
            <a:r>
              <a:rPr lang="en-US" dirty="0" smtClean="0"/>
              <a:t>Correct acidosis </a:t>
            </a:r>
          </a:p>
          <a:p>
            <a:r>
              <a:rPr lang="en-US" dirty="0" smtClean="0"/>
              <a:t>Reverse ketosis </a:t>
            </a:r>
          </a:p>
          <a:p>
            <a:r>
              <a:rPr lang="en-US" dirty="0" smtClean="0"/>
              <a:t>Slowly correct </a:t>
            </a:r>
            <a:r>
              <a:rPr lang="en-US" dirty="0" err="1" smtClean="0"/>
              <a:t>hyperosmolality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Restore blood glucose to near normal </a:t>
            </a:r>
          </a:p>
          <a:p>
            <a:r>
              <a:rPr lang="en-US" dirty="0" smtClean="0"/>
              <a:t>Monitor complications</a:t>
            </a:r>
          </a:p>
          <a:p>
            <a:r>
              <a:rPr lang="en-US" dirty="0" smtClean="0"/>
              <a:t>Identify and treat precipitating event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Pathology of DKA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01" y="791497"/>
            <a:ext cx="9076899" cy="5837903"/>
          </a:xfrm>
        </p:spPr>
        <p:txBody>
          <a:bodyPr/>
          <a:lstStyle/>
          <a:p>
            <a:pPr marL="0" indent="0" algn="ctr">
              <a:buNone/>
            </a:pPr>
            <a:endParaRPr lang="en-US" sz="1600" b="1" dirty="0" smtClean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2933700" y="791497"/>
            <a:ext cx="3429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Absolute insulin deficiency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23896" y="1524000"/>
            <a:ext cx="454004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Stress, infection or insufficient insulin intake 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602481" y="1828800"/>
            <a:ext cx="45719" cy="186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61795" y="2054942"/>
            <a:ext cx="4191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Counter regulatory hormone </a:t>
            </a:r>
          </a:p>
          <a:p>
            <a:pPr algn="ctr"/>
            <a:r>
              <a:rPr lang="en-US" dirty="0" smtClean="0"/>
              <a:t>↑glucagon       ↑cortisol </a:t>
            </a:r>
          </a:p>
          <a:p>
            <a:pPr algn="ctr"/>
            <a:r>
              <a:rPr lang="en-US" dirty="0" smtClean="0"/>
              <a:t>↑catecholamine    ↑Growth Hormone 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684085" y="2778842"/>
            <a:ext cx="45719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9671" y="3430229"/>
            <a:ext cx="118478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↑lipolysis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66899" y="3408720"/>
            <a:ext cx="213360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↓Glucose utilization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23735" y="3240957"/>
            <a:ext cx="2171699" cy="571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↑proteolysis</a:t>
            </a:r>
          </a:p>
          <a:p>
            <a:pPr algn="ctr"/>
            <a:r>
              <a:rPr lang="en-US" dirty="0" smtClean="0"/>
              <a:t>↓protein synthesis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16341" y="3392129"/>
            <a:ext cx="2027659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↑</a:t>
            </a:r>
            <a:r>
              <a:rPr lang="en-US" dirty="0" err="1" smtClean="0"/>
              <a:t>Glycogenolysis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24924" y="3018503"/>
            <a:ext cx="75057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>
          <a:xfrm>
            <a:off x="824923" y="3062441"/>
            <a:ext cx="45719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2828493" y="3018503"/>
            <a:ext cx="45719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5250424" y="3018502"/>
            <a:ext cx="45719" cy="198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8266469" y="3031408"/>
            <a:ext cx="45719" cy="310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802063" y="3887430"/>
            <a:ext cx="45719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101" y="4116030"/>
            <a:ext cx="169532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↑FFA to liver 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763715" y="4500102"/>
            <a:ext cx="45719" cy="2525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6598" y="4741607"/>
            <a:ext cx="1695329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↑</a:t>
            </a:r>
            <a:r>
              <a:rPr lang="en-US" dirty="0" err="1" smtClean="0"/>
              <a:t>ketogenesis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>
            <a:off x="779205" y="4975123"/>
            <a:ext cx="45719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51258" y="5191433"/>
            <a:ext cx="167566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↑Alkali reserve</a:t>
            </a:r>
            <a:endParaRPr lang="en-US" dirty="0"/>
          </a:p>
        </p:txBody>
      </p:sp>
      <p:sp>
        <p:nvSpPr>
          <p:cNvPr id="30" name="Down Arrow 29"/>
          <p:cNvSpPr/>
          <p:nvPr/>
        </p:nvSpPr>
        <p:spPr>
          <a:xfrm>
            <a:off x="763714" y="5420033"/>
            <a:ext cx="45719" cy="184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56329" y="5604388"/>
            <a:ext cx="123812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Acidosis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000500" y="3975922"/>
            <a:ext cx="2963441" cy="165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↑</a:t>
            </a:r>
            <a:r>
              <a:rPr lang="en-US" dirty="0" err="1" smtClean="0"/>
              <a:t>Gluconeogenic</a:t>
            </a:r>
            <a:r>
              <a:rPr lang="en-US" dirty="0" smtClean="0"/>
              <a:t> substrates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985753" y="4373819"/>
            <a:ext cx="2963440" cy="252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↑Gluconeogenesis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381623" y="4753898"/>
            <a:ext cx="21716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Hyperglycemia 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049170" y="5141044"/>
            <a:ext cx="2978188" cy="260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Glucosuria</a:t>
            </a:r>
            <a:r>
              <a:rPr lang="en-US" dirty="0" smtClean="0"/>
              <a:t> (osmotic diuresis) 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056544" y="5533103"/>
            <a:ext cx="296344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Loss of water and electrolytes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920245" y="5947904"/>
            <a:ext cx="1947155" cy="249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Dehydration 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985753" y="6400800"/>
            <a:ext cx="2767042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Impaired renal function 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924800" y="5761703"/>
            <a:ext cx="1219200" cy="639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</a:t>
            </a:r>
            <a:r>
              <a:rPr lang="en-US" dirty="0" err="1" smtClean="0"/>
              <a:t>yperosmolarity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39" idx="3"/>
            <a:endCxn id="41" idx="1"/>
          </p:cNvCxnSpPr>
          <p:nvPr/>
        </p:nvCxnSpPr>
        <p:spPr>
          <a:xfrm>
            <a:off x="5867400" y="6072651"/>
            <a:ext cx="2057400" cy="8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019800" y="5832988"/>
            <a:ext cx="1676400" cy="23966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Decrease fluid intake</a:t>
            </a:r>
            <a:endParaRPr lang="en-US" sz="1200" dirty="0"/>
          </a:p>
        </p:txBody>
      </p:sp>
      <p:cxnSp>
        <p:nvCxnSpPr>
          <p:cNvPr id="58" name="Straight Connector 57"/>
          <p:cNvCxnSpPr>
            <a:stCxn id="12" idx="2"/>
          </p:cNvCxnSpPr>
          <p:nvPr/>
        </p:nvCxnSpPr>
        <p:spPr>
          <a:xfrm flipH="1">
            <a:off x="8130170" y="3925529"/>
            <a:ext cx="1" cy="9426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6" idx="3"/>
          </p:cNvCxnSpPr>
          <p:nvPr/>
        </p:nvCxnSpPr>
        <p:spPr>
          <a:xfrm flipH="1">
            <a:off x="6553322" y="4868198"/>
            <a:ext cx="157684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233583" y="3835195"/>
            <a:ext cx="0" cy="9426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233583" y="4769877"/>
            <a:ext cx="110502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3276600" y="4914902"/>
            <a:ext cx="104713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3276600" y="4931186"/>
            <a:ext cx="3" cy="16220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39" idx="1"/>
          </p:cNvCxnSpPr>
          <p:nvPr/>
        </p:nvCxnSpPr>
        <p:spPr>
          <a:xfrm flipH="1">
            <a:off x="2933700" y="6072651"/>
            <a:ext cx="986545" cy="86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0" idx="1"/>
          </p:cNvCxnSpPr>
          <p:nvPr/>
        </p:nvCxnSpPr>
        <p:spPr>
          <a:xfrm>
            <a:off x="3276600" y="6553200"/>
            <a:ext cx="7091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716711" y="5947904"/>
            <a:ext cx="1111782" cy="249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↑Intake </a:t>
            </a:r>
            <a:endParaRPr lang="en-US" dirty="0"/>
          </a:p>
        </p:txBody>
      </p:sp>
      <p:cxnSp>
        <p:nvCxnSpPr>
          <p:cNvPr id="94" name="Straight Connector 93"/>
          <p:cNvCxnSpPr>
            <a:stCxn id="92" idx="1"/>
          </p:cNvCxnSpPr>
          <p:nvPr/>
        </p:nvCxnSpPr>
        <p:spPr>
          <a:xfrm flipH="1">
            <a:off x="763715" y="6072651"/>
            <a:ext cx="952996" cy="860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31" idx="2"/>
          </p:cNvCxnSpPr>
          <p:nvPr/>
        </p:nvCxnSpPr>
        <p:spPr>
          <a:xfrm flipV="1">
            <a:off x="763715" y="5832988"/>
            <a:ext cx="11679" cy="248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250424" y="3812458"/>
            <a:ext cx="0" cy="1634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250424" y="4141841"/>
            <a:ext cx="0" cy="23197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273283" y="4626385"/>
            <a:ext cx="0" cy="151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Down Arrow 103"/>
          <p:cNvSpPr/>
          <p:nvPr/>
        </p:nvSpPr>
        <p:spPr>
          <a:xfrm>
            <a:off x="5273283" y="5420033"/>
            <a:ext cx="45719" cy="113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Down Arrow 105"/>
          <p:cNvSpPr/>
          <p:nvPr/>
        </p:nvSpPr>
        <p:spPr>
          <a:xfrm>
            <a:off x="5369274" y="5761703"/>
            <a:ext cx="45719" cy="186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own Arrow 109"/>
          <p:cNvSpPr/>
          <p:nvPr/>
        </p:nvSpPr>
        <p:spPr>
          <a:xfrm>
            <a:off x="5319002" y="6197397"/>
            <a:ext cx="50272" cy="2034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Down Arrow 110"/>
          <p:cNvSpPr/>
          <p:nvPr/>
        </p:nvSpPr>
        <p:spPr>
          <a:xfrm>
            <a:off x="5296142" y="4626385"/>
            <a:ext cx="47996" cy="1152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DKA: Clinical signs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Dehydration </a:t>
            </a:r>
          </a:p>
          <a:p>
            <a:r>
              <a:rPr lang="en-US" dirty="0" smtClean="0"/>
              <a:t>Tachypnea </a:t>
            </a:r>
          </a:p>
          <a:p>
            <a:r>
              <a:rPr lang="en-US" dirty="0" smtClean="0"/>
              <a:t>Deep, sighing (</a:t>
            </a:r>
            <a:r>
              <a:rPr lang="en-US" dirty="0" err="1" smtClean="0"/>
              <a:t>Kussmaul</a:t>
            </a:r>
            <a:r>
              <a:rPr lang="en-US" dirty="0" smtClean="0"/>
              <a:t>) respiration </a:t>
            </a:r>
          </a:p>
          <a:p>
            <a:r>
              <a:rPr lang="en-US" dirty="0" smtClean="0"/>
              <a:t>Nausea, vomiting </a:t>
            </a:r>
          </a:p>
          <a:p>
            <a:r>
              <a:rPr lang="en-US" dirty="0" smtClean="0"/>
              <a:t>Abdominal pain </a:t>
            </a:r>
          </a:p>
          <a:p>
            <a:r>
              <a:rPr lang="en-US" dirty="0" smtClean="0"/>
              <a:t>Confusion, drowsiness, alteration of consciousness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DM\photo\532582262.0975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258"/>
            <a:ext cx="8763000" cy="66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72854" y="1981200"/>
            <a:ext cx="3275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6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Management of DKA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Confirm the diagnosis </a:t>
            </a:r>
          </a:p>
          <a:p>
            <a:r>
              <a:rPr lang="en-US" sz="4000" dirty="0" smtClean="0"/>
              <a:t>Assess clinical severity of dehydration </a:t>
            </a:r>
          </a:p>
          <a:p>
            <a:r>
              <a:rPr lang="en-US" sz="4000" dirty="0" smtClean="0"/>
              <a:t>Provide supportive measures </a:t>
            </a:r>
          </a:p>
          <a:p>
            <a:r>
              <a:rPr lang="en-US" sz="4000" dirty="0" smtClean="0"/>
              <a:t>Closing monitoring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142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Initial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Serum glucose </a:t>
            </a:r>
          </a:p>
          <a:p>
            <a:r>
              <a:rPr lang="en-US" dirty="0" smtClean="0"/>
              <a:t>Serum and urine ketone </a:t>
            </a:r>
          </a:p>
          <a:p>
            <a:r>
              <a:rPr lang="en-US" dirty="0" smtClean="0"/>
              <a:t>BUN, Cr, Electrolytes </a:t>
            </a:r>
          </a:p>
          <a:p>
            <a:r>
              <a:rPr lang="en-US" dirty="0" smtClean="0"/>
              <a:t>Blood gas </a:t>
            </a:r>
          </a:p>
          <a:p>
            <a:r>
              <a:rPr lang="en-US" dirty="0" smtClean="0"/>
              <a:t>Find precipitating factors </a:t>
            </a:r>
          </a:p>
          <a:p>
            <a:r>
              <a:rPr lang="en-US" dirty="0" smtClean="0"/>
              <a:t>New cases: IA-2, anti-GAD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Severity of DKA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606568"/>
              </p:ext>
            </p:extLst>
          </p:nvPr>
        </p:nvGraphicFramePr>
        <p:xfrm>
          <a:off x="457200" y="1600200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06680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Venous </a:t>
                      </a:r>
                      <a:r>
                        <a:rPr lang="en-US" sz="4000" baseline="0" dirty="0" smtClean="0"/>
                        <a:t> pH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Bicarbonate (</a:t>
                      </a:r>
                      <a:r>
                        <a:rPr lang="en-US" sz="4000" dirty="0" err="1" smtClean="0"/>
                        <a:t>mmol</a:t>
                      </a:r>
                      <a:r>
                        <a:rPr lang="en-US" sz="4000" dirty="0" smtClean="0"/>
                        <a:t>/L)</a:t>
                      </a:r>
                      <a:r>
                        <a:rPr lang="en-US" sz="4000" baseline="0" dirty="0" smtClean="0"/>
                        <a:t> </a:t>
                      </a:r>
                      <a:endParaRPr lang="en-US" sz="4000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Mild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&lt; 7.3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&lt;</a:t>
                      </a:r>
                      <a:r>
                        <a:rPr lang="en-US" sz="4000" baseline="0" dirty="0" smtClean="0"/>
                        <a:t> 15 </a:t>
                      </a:r>
                      <a:endParaRPr lang="en-US" sz="4000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Moderate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&lt; 7.2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&lt; 10</a:t>
                      </a:r>
                      <a:endParaRPr lang="en-US" sz="4000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Sever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&lt; 7.1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&lt; 5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9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Fluid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Being fluid replacement before starting insulin therapy </a:t>
            </a:r>
          </a:p>
          <a:p>
            <a:r>
              <a:rPr lang="en-US" sz="4000" dirty="0" smtClean="0"/>
              <a:t>Give NSS 10 mL/kg in one hours if not shock </a:t>
            </a:r>
          </a:p>
          <a:p>
            <a:r>
              <a:rPr lang="en-US" sz="4000" dirty="0" smtClean="0"/>
              <a:t>Need individual adjustment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972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Fluid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Correct fluid deficit evenly over 48 hours </a:t>
            </a:r>
          </a:p>
          <a:p>
            <a:r>
              <a:rPr lang="en-US" sz="4000" dirty="0" smtClean="0"/>
              <a:t>The rate should not exceed twice maintenance</a:t>
            </a:r>
          </a:p>
          <a:p>
            <a:r>
              <a:rPr lang="en-US" sz="4000" dirty="0" smtClean="0"/>
              <a:t>Use 0.45 to 0.9% saline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422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6172200"/>
          </a:xfrm>
        </p:spPr>
        <p:txBody>
          <a:bodyPr numCol="2"/>
          <a:lstStyle/>
          <a:p>
            <a:pPr marL="0" indent="0" algn="thaiDist">
              <a:buNone/>
            </a:pPr>
            <a:r>
              <a:rPr lang="en-US" dirty="0" smtClean="0"/>
              <a:t>Fluid </a:t>
            </a:r>
          </a:p>
          <a:p>
            <a:pPr marL="0" indent="0" algn="thaiDist">
              <a:buNone/>
            </a:pPr>
            <a:r>
              <a:rPr lang="en-US" dirty="0" smtClean="0"/>
              <a:t>Replacement </a:t>
            </a:r>
            <a:endParaRPr lang="en-US" dirty="0"/>
          </a:p>
        </p:txBody>
      </p:sp>
      <p:pic>
        <p:nvPicPr>
          <p:cNvPr id="1026" name="Picture 2" descr="C:\Users\ASUS\Desktop\IMG_E86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399"/>
            <a:ext cx="5943600" cy="65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Further readings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ISPAD Clinical Practice Consensus Guidelines 2018 </a:t>
            </a:r>
          </a:p>
          <a:p>
            <a:r>
              <a:rPr lang="en-US" dirty="0" smtClean="0">
                <a:hlinkClick r:id="rId2"/>
              </a:rPr>
              <a:t>www.ispad.org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Insulin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Begin with 0.1U/kg/hour</a:t>
            </a:r>
          </a:p>
          <a:p>
            <a:r>
              <a:rPr lang="en-US" dirty="0" smtClean="0"/>
              <a:t>Start at least one hour after initial fluid therapy </a:t>
            </a:r>
          </a:p>
          <a:p>
            <a:r>
              <a:rPr lang="en-US" dirty="0" smtClean="0"/>
              <a:t>IV insulin bolus-unnecessary </a:t>
            </a:r>
          </a:p>
          <a:p>
            <a:r>
              <a:rPr lang="en-US" dirty="0" smtClean="0"/>
              <a:t>Continue insulin IV drip till resolution of DKA (pH&gt;7.3, bicarbonate &gt;15 </a:t>
            </a:r>
            <a:r>
              <a:rPr lang="en-US" dirty="0" err="1" smtClean="0"/>
              <a:t>mmol</a:t>
            </a:r>
            <a:r>
              <a:rPr lang="en-US" dirty="0" smtClean="0"/>
              <a:t>/L, BOHB&lt; 1mmol/L or closure of anion gap)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3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Insulin therapy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5% glucose should be added when serum glucose falls to 250-300 mg/</a:t>
            </a:r>
            <a:r>
              <a:rPr lang="en-US" dirty="0" err="1" smtClean="0"/>
              <a:t>dL</a:t>
            </a:r>
            <a:r>
              <a:rPr lang="en-US" dirty="0" smtClean="0"/>
              <a:t>  or blood glucose decrease faster then 100 mg/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56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Insulin drip preparation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Mix regular insulin 100 units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(1ml) in 0.9 </a:t>
            </a:r>
            <a:r>
              <a:rPr lang="en-US" dirty="0" err="1" smtClean="0"/>
              <a:t>Nacl</a:t>
            </a:r>
            <a:r>
              <a:rPr lang="en-US" dirty="0" smtClean="0"/>
              <a:t> 100 mL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(Concentration 1 mL = 1 unit)</a:t>
            </a:r>
            <a:endParaRPr lang="en-US" dirty="0"/>
          </a:p>
          <a:p>
            <a:r>
              <a:rPr lang="en-US" dirty="0" smtClean="0"/>
              <a:t>Flush IV infusion set with the above IV 30mL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Potassium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Total body K is deficient </a:t>
            </a:r>
          </a:p>
          <a:p>
            <a:r>
              <a:rPr lang="en-US" dirty="0" smtClean="0"/>
              <a:t>Start K supplement when K ≤ 5.5 </a:t>
            </a:r>
            <a:r>
              <a:rPr lang="en-US" dirty="0" err="1" smtClean="0"/>
              <a:t>mEq</a:t>
            </a:r>
            <a:r>
              <a:rPr lang="en-US" dirty="0" smtClean="0"/>
              <a:t>/L and urine output is present </a:t>
            </a:r>
          </a:p>
          <a:p>
            <a:r>
              <a:rPr lang="en-US" dirty="0" smtClean="0"/>
              <a:t>If serum K is low, start K at the time of initial volume expansion and before starting insulin Rx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6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Potassium therapy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Begin with 40 </a:t>
            </a:r>
            <a:r>
              <a:rPr lang="en-US" dirty="0" err="1" smtClean="0"/>
              <a:t>mmol</a:t>
            </a:r>
            <a:r>
              <a:rPr lang="en-US" dirty="0" smtClean="0"/>
              <a:t>/L </a:t>
            </a:r>
          </a:p>
          <a:p>
            <a:r>
              <a:rPr lang="en-US" dirty="0" smtClean="0"/>
              <a:t>Forms: </a:t>
            </a:r>
            <a:r>
              <a:rPr lang="en-US" dirty="0" err="1" smtClean="0"/>
              <a:t>KCl</a:t>
            </a:r>
            <a:r>
              <a:rPr lang="en-US" dirty="0" smtClean="0"/>
              <a:t> and K phosphate </a:t>
            </a:r>
          </a:p>
          <a:p>
            <a:r>
              <a:rPr lang="en-US" dirty="0" smtClean="0"/>
              <a:t>Max rate 0.5 </a:t>
            </a:r>
            <a:r>
              <a:rPr lang="en-US" dirty="0" err="1" smtClean="0"/>
              <a:t>mmol</a:t>
            </a:r>
            <a:r>
              <a:rPr lang="en-US" dirty="0" smtClean="0"/>
              <a:t>/kg/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Insulin Rx and correction of acidosis will drive K back to cells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Bicarbonate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HCO</a:t>
            </a:r>
            <a:r>
              <a:rPr lang="en-US" sz="2000" dirty="0" smtClean="0"/>
              <a:t>3</a:t>
            </a:r>
            <a:r>
              <a:rPr lang="en-US" dirty="0" smtClean="0"/>
              <a:t> is not recommended unless the acidosis is profound and poor tissue perfusion are present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Closed monitoring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Vital signs and </a:t>
            </a:r>
            <a:r>
              <a:rPr lang="en-US" dirty="0" err="1" smtClean="0"/>
              <a:t>Neuro</a:t>
            </a:r>
            <a:r>
              <a:rPr lang="en-US" dirty="0" smtClean="0"/>
              <a:t> signs q 2 hours </a:t>
            </a:r>
          </a:p>
          <a:p>
            <a:r>
              <a:rPr lang="en-US" dirty="0" smtClean="0"/>
              <a:t>Blood Sugar q 1 hour </a:t>
            </a:r>
          </a:p>
          <a:p>
            <a:r>
              <a:rPr lang="en-US" dirty="0" smtClean="0"/>
              <a:t>Serum </a:t>
            </a:r>
            <a:r>
              <a:rPr lang="en-US" dirty="0" err="1" smtClean="0"/>
              <a:t>e’lytes</a:t>
            </a:r>
            <a:r>
              <a:rPr lang="en-US" dirty="0" smtClean="0"/>
              <a:t>, BUN, Cr, blood gas q 2-4 hours </a:t>
            </a:r>
          </a:p>
          <a:p>
            <a:r>
              <a:rPr lang="en-US" dirty="0" smtClean="0"/>
              <a:t>I/O hourly </a:t>
            </a:r>
          </a:p>
          <a:p>
            <a:r>
              <a:rPr lang="en-US" dirty="0" smtClean="0"/>
              <a:t>Blood or Urine ketone q 2-4 hours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Transition to oral fluid and SC insulin injection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Insulin drip can be discontinued when Acidosis is resolved (mild acidosis or ketone may still be present)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Oral intake is tolerated </a:t>
            </a:r>
          </a:p>
          <a:p>
            <a:r>
              <a:rPr lang="en-US" dirty="0" smtClean="0"/>
              <a:t>Switch to SQ insulin before mealtime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Transition to oral fluid and SC insulin injection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Giving SQ insulin before discontinuation of IV insulin </a:t>
            </a:r>
          </a:p>
          <a:p>
            <a:r>
              <a:rPr lang="en-US" dirty="0" smtClean="0"/>
              <a:t>Rapid-acting: 15-30 minutes </a:t>
            </a:r>
          </a:p>
          <a:p>
            <a:r>
              <a:rPr lang="en-US" dirty="0" smtClean="0"/>
              <a:t>Regular insulin: 1-2 hours </a:t>
            </a:r>
          </a:p>
          <a:p>
            <a:r>
              <a:rPr lang="en-US" dirty="0" smtClean="0"/>
              <a:t>The dose and types of SQ insulin should be according to local preferences and circumstances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Signs and symptoms:</a:t>
            </a:r>
            <a:br>
              <a:rPr lang="en-US" dirty="0" smtClean="0"/>
            </a:br>
            <a:r>
              <a:rPr lang="en-US" dirty="0" smtClean="0"/>
              <a:t> Hypoglycemia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Automatic: sweating, tremor, palpitation</a:t>
            </a:r>
          </a:p>
          <a:p>
            <a:r>
              <a:rPr lang="en-US" dirty="0" err="1" smtClean="0"/>
              <a:t>Neuroglycopenic</a:t>
            </a:r>
            <a:r>
              <a:rPr lang="en-US" dirty="0" smtClean="0"/>
              <a:t>: poor concentration, blurred vision, slurred speech, confusion</a:t>
            </a:r>
          </a:p>
          <a:p>
            <a:r>
              <a:rPr lang="en-US" dirty="0" smtClean="0"/>
              <a:t>Behavior changes: erratic behavior, nightmare, constant crying </a:t>
            </a:r>
          </a:p>
          <a:p>
            <a:r>
              <a:rPr lang="en-US" dirty="0" smtClean="0"/>
              <a:t>Non-specific symptoms: headache, nausea, hunger, tiredness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Balance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Insulin </a:t>
            </a:r>
          </a:p>
          <a:p>
            <a:r>
              <a:rPr lang="en-US" dirty="0" smtClean="0"/>
              <a:t>Carbohydrate </a:t>
            </a:r>
          </a:p>
          <a:p>
            <a:r>
              <a:rPr lang="en-US" dirty="0" smtClean="0"/>
              <a:t>Activities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5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Definition of Hypoglycemia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aim of DM treatment should be to maintain blood sugar level </a:t>
            </a:r>
            <a:r>
              <a:rPr lang="en-US" dirty="0" smtClean="0">
                <a:solidFill>
                  <a:srgbClr val="FF0000"/>
                </a:solidFill>
              </a:rPr>
              <a:t>70 mg/dl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glucose level of </a:t>
            </a:r>
            <a:r>
              <a:rPr lang="en-US" u="sng" dirty="0" smtClean="0">
                <a:solidFill>
                  <a:srgbClr val="FF0000"/>
                </a:solidFill>
              </a:rPr>
              <a:t>&lt; </a:t>
            </a:r>
            <a:r>
              <a:rPr lang="en-US" dirty="0" smtClean="0">
                <a:solidFill>
                  <a:srgbClr val="FF0000"/>
                </a:solidFill>
              </a:rPr>
              <a:t>70mg/dl </a:t>
            </a:r>
            <a:r>
              <a:rPr lang="en-US" dirty="0" smtClean="0"/>
              <a:t>is used as a threshold value for initiating treatment is diabetes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5928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Definition of Hypoglycemia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Clinical hypoglycemia alert</a:t>
            </a:r>
            <a:r>
              <a:rPr lang="en-US" dirty="0" smtClean="0"/>
              <a:t>: BG 70mg/dl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Clinical important or serious hypoglycemia</a:t>
            </a:r>
            <a:r>
              <a:rPr lang="en-US" dirty="0" smtClean="0"/>
              <a:t>:   </a:t>
            </a:r>
            <a:r>
              <a:rPr lang="en-US" dirty="0" smtClean="0">
                <a:solidFill>
                  <a:srgbClr val="FF0000"/>
                </a:solidFill>
              </a:rPr>
              <a:t>BS 54mg/dl </a:t>
            </a:r>
          </a:p>
          <a:p>
            <a:endParaRPr lang="en-US" dirty="0"/>
          </a:p>
          <a:p>
            <a:r>
              <a:rPr lang="en-US" b="1" dirty="0" smtClean="0"/>
              <a:t>Sever hypoglycemia</a:t>
            </a:r>
            <a:r>
              <a:rPr lang="en-US" dirty="0" smtClean="0"/>
              <a:t>: the presence of sever cognitive impairment which required external assistance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If blood sugar </a:t>
            </a:r>
            <a:r>
              <a:rPr lang="en-US" dirty="0"/>
              <a:t>≤</a:t>
            </a:r>
            <a:r>
              <a:rPr lang="en-US" dirty="0" smtClean="0"/>
              <a:t>70mg/dl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Take quick-acting sugar (10-15g glucose) = 0,3g/kg</a:t>
            </a:r>
          </a:p>
          <a:p>
            <a:r>
              <a:rPr lang="en-US" dirty="0" smtClean="0"/>
              <a:t>Recheck blood sugar in 10-15 minutes </a:t>
            </a:r>
          </a:p>
          <a:p>
            <a:r>
              <a:rPr lang="en-US" dirty="0" smtClean="0"/>
              <a:t>If BS </a:t>
            </a:r>
            <a:r>
              <a:rPr lang="en-US" u="sng" dirty="0" smtClean="0"/>
              <a:t>&gt;</a:t>
            </a:r>
            <a:r>
              <a:rPr lang="en-US" dirty="0" smtClean="0"/>
              <a:t>  100mg/dl, take 15grams of carbohydrate ( milk, crackers or sandwiches) </a:t>
            </a:r>
          </a:p>
          <a:p>
            <a:r>
              <a:rPr lang="en-US" dirty="0" smtClean="0"/>
              <a:t>If BS is still &lt; 100 mg/dl, take quick-acting sugar again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uick-acting sugar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5029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 tablespoon of sweet syrup 3 sugar cubes</a:t>
            </a:r>
          </a:p>
          <a:p>
            <a:r>
              <a:rPr lang="en-US" dirty="0" smtClean="0"/>
              <a:t>120ml of juice or non-diet soft drinks </a:t>
            </a:r>
            <a:endParaRPr lang="en-US" dirty="0"/>
          </a:p>
        </p:txBody>
      </p:sp>
      <p:pic>
        <p:nvPicPr>
          <p:cNvPr id="2050" name="Picture 2" descr="C:\Users\ASUS\Desktop\IMG_8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7106" y="3016294"/>
            <a:ext cx="3429000" cy="349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6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If glucagon and glucose gel are unavailable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could be use </a:t>
            </a:r>
          </a:p>
          <a:p>
            <a:pPr marL="400050" lvl="1" indent="0">
              <a:buNone/>
            </a:pPr>
            <a:r>
              <a:rPr lang="en-US" dirty="0" smtClean="0"/>
              <a:t>A power from of glucose </a:t>
            </a:r>
          </a:p>
          <a:p>
            <a:pPr marL="400050" lvl="1" indent="0">
              <a:buNone/>
            </a:pPr>
            <a:r>
              <a:rPr lang="en-US" dirty="0" smtClean="0"/>
              <a:t>(glucose D25 or anhydrous glucose) </a:t>
            </a:r>
          </a:p>
          <a:p>
            <a:pPr marL="400050" lvl="1" indent="0">
              <a:buNone/>
            </a:pPr>
            <a:r>
              <a:rPr lang="en-US" dirty="0" smtClean="0"/>
              <a:t>Honey </a:t>
            </a:r>
          </a:p>
          <a:p>
            <a:pPr marL="0" indent="0">
              <a:buNone/>
            </a:pPr>
            <a:r>
              <a:rPr lang="en-US" dirty="0" smtClean="0"/>
              <a:t>***The sugar liquid should be not be given forcibly and the child should be put in lateral position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5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7921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Extra Snacks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dirty="0" smtClean="0"/>
              <a:t> </a:t>
            </a:r>
            <a:r>
              <a:rPr lang="en-US" sz="2000" dirty="0" smtClean="0"/>
              <a:t>Or</a:t>
            </a:r>
          </a:p>
          <a:p>
            <a:pPr marL="0" indent="0" algn="r">
              <a:buNone/>
            </a:pPr>
            <a:r>
              <a:rPr lang="en-US" sz="2000" dirty="0" smtClean="0"/>
              <a:t>      or</a:t>
            </a:r>
            <a:r>
              <a:rPr lang="en-US" dirty="0" smtClean="0"/>
              <a:t> </a:t>
            </a:r>
          </a:p>
          <a:p>
            <a:r>
              <a:rPr lang="en-US" sz="2000" dirty="0" smtClean="0"/>
              <a:t>Then have one of these 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They will keep your sugar from falling back drown again. </a:t>
            </a:r>
          </a:p>
          <a:p>
            <a:pPr algn="r"/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457200" y="1295400"/>
            <a:ext cx="2743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Extra Snack </a:t>
            </a:r>
            <a:endParaRPr lang="en-US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7162800" y="266700"/>
            <a:ext cx="1676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Eat me !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2209800" y="5638800"/>
            <a:ext cx="50292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Complex-carbohydrates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962400" y="1638300"/>
            <a:ext cx="1828801" cy="4190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 crackers 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448664" y="2448232"/>
            <a:ext cx="4249994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 peanut butter sandwich crackers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962400" y="3352800"/>
            <a:ext cx="2667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cup of cereal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44961" y="4065639"/>
            <a:ext cx="2057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 sandwich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95800" y="4953000"/>
            <a:ext cx="3124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 regular meal or snack </a:t>
            </a:r>
            <a:endParaRPr lang="en-US" dirty="0"/>
          </a:p>
        </p:txBody>
      </p:sp>
      <p:pic>
        <p:nvPicPr>
          <p:cNvPr id="1026" name="Picture 2" descr="C:\Users\ASUS\Desktop\carbohydrate photo\cre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carbohydrate photo\thumbnail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810000"/>
            <a:ext cx="1143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0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If sever hypoglycemia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Hospital setting- Give IV 10% glucose 2-3 mL/kg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Home setting- IM or SQ glucagon </a:t>
            </a:r>
            <a:endParaRPr lang="en-US" dirty="0" smtClean="0"/>
          </a:p>
          <a:p>
            <a:pPr lvl="1"/>
            <a:r>
              <a:rPr lang="en-US" dirty="0" smtClean="0"/>
              <a:t>Glucagon 1UI &gt; 25 kg </a:t>
            </a:r>
          </a:p>
          <a:p>
            <a:pPr marL="457200" lvl="1" indent="0">
              <a:buNone/>
            </a:pPr>
            <a:r>
              <a:rPr lang="en-US"/>
              <a:t> </a:t>
            </a:r>
            <a:r>
              <a:rPr lang="en-US" smtClean="0"/>
              <a:t>                    0,25 &lt; 25 kg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To know to manage insulin and carbohydrate intake during sick days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know how to manage Hypoglycemia/DKA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D:\DM\photo\IMG_0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10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599" y="4800600"/>
            <a:ext cx="75438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 for your attention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19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Hyperglycemia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Insulin deficiency </a:t>
            </a:r>
          </a:p>
          <a:p>
            <a:r>
              <a:rPr lang="en-US" dirty="0" err="1" smtClean="0"/>
              <a:t>Glucosuria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Polyuria and dehydration </a:t>
            </a:r>
          </a:p>
          <a:p>
            <a:r>
              <a:rPr lang="en-US" dirty="0" smtClean="0"/>
              <a:t>Ketone production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5181600"/>
            <a:ext cx="6553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Rx: More insulin and Adequate fluid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68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Hypoglycemia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Too much insulin </a:t>
            </a:r>
          </a:p>
          <a:p>
            <a:r>
              <a:rPr lang="en-US" dirty="0" smtClean="0"/>
              <a:t>Inadequate carbohydrate intake </a:t>
            </a:r>
          </a:p>
          <a:p>
            <a:r>
              <a:rPr lang="en-US" dirty="0" smtClean="0"/>
              <a:t>Exercise </a:t>
            </a:r>
          </a:p>
          <a:p>
            <a:r>
              <a:rPr lang="en-US" dirty="0" smtClean="0"/>
              <a:t>Coexisting Addison disease???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Sick day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0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During Sick Days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Hyperglycemia</a:t>
            </a:r>
            <a:r>
              <a:rPr lang="en-US" dirty="0" smtClean="0"/>
              <a:t>-During fever/↑Need for insulin </a:t>
            </a:r>
          </a:p>
          <a:p>
            <a:r>
              <a:rPr lang="en-US" b="1" dirty="0" smtClean="0"/>
              <a:t>Hypoglycemia – </a:t>
            </a:r>
            <a:r>
              <a:rPr lang="en-US" dirty="0" smtClean="0"/>
              <a:t>Decreased food intake/vomiting/diarrhea/ ↓Need for insulin </a:t>
            </a:r>
          </a:p>
          <a:p>
            <a:r>
              <a:rPr lang="en-US" dirty="0" smtClean="0"/>
              <a:t>When vomiting occurs-Think of insulin deficiency until proven otherwise                         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35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During Sick Days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Target BS 70-180 mg/</a:t>
            </a:r>
            <a:r>
              <a:rPr lang="en-US" dirty="0" err="1" smtClean="0"/>
              <a:t>dL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Blood ketone is less then 0.6 </a:t>
            </a:r>
            <a:r>
              <a:rPr lang="en-US" dirty="0" err="1" smtClean="0"/>
              <a:t>mmol</a:t>
            </a:r>
            <a:r>
              <a:rPr lang="en-US" dirty="0" smtClean="0"/>
              <a:t>/L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1286</Words>
  <Application>Microsoft Office PowerPoint</Application>
  <PresentationFormat>On-screen Show (4:3)</PresentationFormat>
  <Paragraphs>276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Sick Day Management and DKA </vt:lpstr>
      <vt:lpstr>Overview </vt:lpstr>
      <vt:lpstr>Further readings </vt:lpstr>
      <vt:lpstr>Balance </vt:lpstr>
      <vt:lpstr>Hyperglycemia </vt:lpstr>
      <vt:lpstr>Hypoglycemia </vt:lpstr>
      <vt:lpstr>Sick day management </vt:lpstr>
      <vt:lpstr>During Sick Days </vt:lpstr>
      <vt:lpstr>During Sick Days </vt:lpstr>
      <vt:lpstr>During Sick Days </vt:lpstr>
      <vt:lpstr>During Sick Days </vt:lpstr>
      <vt:lpstr>Principle of Sick Days Management </vt:lpstr>
      <vt:lpstr>During acute illness: high blood sugar with ketonuria </vt:lpstr>
      <vt:lpstr>During acute illness: Normoglycemia/Hypoglycemia </vt:lpstr>
      <vt:lpstr>During acute illness: Normoglycemia/Hypoglycemia </vt:lpstr>
      <vt:lpstr>When to be come to the hospital </vt:lpstr>
      <vt:lpstr>Guideline for Treatment of DKA in children and adolescents </vt:lpstr>
      <vt:lpstr>DKA: Biochemical criteria </vt:lpstr>
      <vt:lpstr>Risks of DKA </vt:lpstr>
      <vt:lpstr>DKA: Goals of treatment </vt:lpstr>
      <vt:lpstr>Pathology of DKA </vt:lpstr>
      <vt:lpstr>DKA: Clinical signs </vt:lpstr>
      <vt:lpstr>PowerPoint Presentation</vt:lpstr>
      <vt:lpstr>Management of DKA </vt:lpstr>
      <vt:lpstr>Initial Labs</vt:lpstr>
      <vt:lpstr>Severity of DKA </vt:lpstr>
      <vt:lpstr>Fluid management </vt:lpstr>
      <vt:lpstr>Fluid therapy </vt:lpstr>
      <vt:lpstr>PowerPoint Presentation</vt:lpstr>
      <vt:lpstr>Insulin therapy </vt:lpstr>
      <vt:lpstr>Insulin therapy  </vt:lpstr>
      <vt:lpstr>Insulin drip preparation </vt:lpstr>
      <vt:lpstr>Potassium therapy </vt:lpstr>
      <vt:lpstr>Potassium therapy  </vt:lpstr>
      <vt:lpstr>Bicarbonate </vt:lpstr>
      <vt:lpstr>Closed monitoring </vt:lpstr>
      <vt:lpstr>Transition to oral fluid and SC insulin injection </vt:lpstr>
      <vt:lpstr>Transition to oral fluid and SC insulin injection </vt:lpstr>
      <vt:lpstr>Signs and symptoms:  Hypoglycemia </vt:lpstr>
      <vt:lpstr>Definition of Hypoglycemia </vt:lpstr>
      <vt:lpstr>Definition of Hypoglycemia </vt:lpstr>
      <vt:lpstr>If blood sugar ≤70mg/dl </vt:lpstr>
      <vt:lpstr>Quick-acting sugar</vt:lpstr>
      <vt:lpstr>If glucagon and glucose gel are unavailable   </vt:lpstr>
      <vt:lpstr>Extra Snacks </vt:lpstr>
      <vt:lpstr>If sever hypoglycemia </vt:lpstr>
      <vt:lpstr>Conclusion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Sick day management and DKA</dc:title>
  <dc:creator>ASUS</dc:creator>
  <cp:lastModifiedBy>ASUS</cp:lastModifiedBy>
  <cp:revision>55</cp:revision>
  <dcterms:created xsi:type="dcterms:W3CDTF">2019-01-29T12:46:06Z</dcterms:created>
  <dcterms:modified xsi:type="dcterms:W3CDTF">2019-04-21T14:14:48Z</dcterms:modified>
</cp:coreProperties>
</file>