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88" r:id="rId2"/>
    <p:sldId id="336" r:id="rId3"/>
    <p:sldId id="325" r:id="rId4"/>
    <p:sldId id="277" r:id="rId5"/>
    <p:sldId id="324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5" r:id="rId17"/>
    <p:sldId id="276" r:id="rId18"/>
    <p:sldId id="270" r:id="rId19"/>
    <p:sldId id="271" r:id="rId20"/>
    <p:sldId id="272" r:id="rId21"/>
    <p:sldId id="290" r:id="rId22"/>
    <p:sldId id="273" r:id="rId23"/>
    <p:sldId id="326" r:id="rId24"/>
    <p:sldId id="309" r:id="rId25"/>
    <p:sldId id="328" r:id="rId26"/>
    <p:sldId id="311" r:id="rId27"/>
    <p:sldId id="329" r:id="rId28"/>
    <p:sldId id="312" r:id="rId29"/>
    <p:sldId id="330" r:id="rId30"/>
    <p:sldId id="313" r:id="rId31"/>
    <p:sldId id="331" r:id="rId32"/>
    <p:sldId id="332" r:id="rId33"/>
    <p:sldId id="333" r:id="rId34"/>
    <p:sldId id="334" r:id="rId35"/>
    <p:sldId id="335" r:id="rId36"/>
    <p:sldId id="314" r:id="rId37"/>
    <p:sldId id="327" r:id="rId38"/>
    <p:sldId id="315" r:id="rId39"/>
    <p:sldId id="317" r:id="rId40"/>
    <p:sldId id="319" r:id="rId41"/>
    <p:sldId id="320" r:id="rId42"/>
    <p:sldId id="321" r:id="rId43"/>
    <p:sldId id="322" r:id="rId44"/>
    <p:sldId id="323" r:id="rId45"/>
    <p:sldId id="351" r:id="rId46"/>
    <p:sldId id="337" r:id="rId47"/>
    <p:sldId id="338" r:id="rId48"/>
    <p:sldId id="350" r:id="rId49"/>
    <p:sldId id="349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7" r:id="rId59"/>
    <p:sldId id="348" r:id="rId60"/>
    <p:sldId id="352" r:id="rId6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F5AB8-F09D-4DF4-88CC-7A73A02E7834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884C6-9B2F-45B4-8A16-5428A3C1DF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37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B82903-EF5A-43B7-BAC6-1961DD33F66B}" type="slidenum">
              <a:rPr lang="en-US"/>
              <a:pPr/>
              <a:t>12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04B929-3E51-4FD0-8FFD-E245EC9392D6}" type="slidenum">
              <a:rPr lang="en-US"/>
              <a:pPr/>
              <a:t>13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>
              <a:buClrTx/>
              <a:buFontTx/>
              <a:buNone/>
            </a:pPr>
            <a:fld id="{EDF97D2D-2BD5-465E-AB17-052A6D4A0E27}" type="slidenum">
              <a:rPr lang="en-US" sz="1200"/>
              <a:pPr algn="r"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75"/>
              </a:spcBef>
              <a:buClrTx/>
              <a:buFontTx/>
              <a:buNone/>
            </a:pPr>
            <a:endParaRPr lang="th-TH" sz="180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0FF7ED-423E-4A36-8540-06E549798277}" type="slidenum">
              <a:rPr lang="en-US"/>
              <a:pPr/>
              <a:t>14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2B386E-FE67-461D-AC07-9A475A093C41}" type="slidenum">
              <a:rPr lang="en-US"/>
              <a:pPr/>
              <a:t>15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A76996-E0A4-4207-8959-14A3EE6F837C}" type="slidenum">
              <a:rPr lang="en-US"/>
              <a:pPr/>
              <a:t>18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FA6233-72C4-4D3F-8507-7957AB89E564}" type="slidenum">
              <a:rPr lang="en-US"/>
              <a:pPr/>
              <a:t>19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D29F1C-4777-4819-BC39-348852634931}" type="slidenum">
              <a:rPr lang="en-US"/>
              <a:pPr/>
              <a:t>20</a:t>
            </a:fld>
            <a:endParaRPr 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FBDA2F-0317-4469-B9A6-B0D469E1E22E}" type="slidenum">
              <a:rPr lang="en-US"/>
              <a:pPr/>
              <a:t>22</a:t>
            </a:fld>
            <a:endParaRPr 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sz="180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</a:t>
            </a:r>
            <a:r>
              <a:rPr lang="en-US" baseline="0" dirty="0" smtClean="0"/>
              <a:t> system organ failure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84C6-9B2F-45B4-8A16-5428A3C1DF9E}" type="slidenum">
              <a:rPr lang="th-TH" smtClean="0"/>
              <a:pPr/>
              <a:t>42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D3C7-F225-4CCA-A76A-F172B6F5A2DB}" type="datetimeFigureOut">
              <a:rPr lang="th-TH" smtClean="0"/>
              <a:pPr/>
              <a:t>24/04/62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F0122-E6DD-448B-997F-8CD63AC8C18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ll\Desktop\New folder (2)\New folder (2)\20161119_111552.jpg"/>
          <p:cNvPicPr>
            <a:picLocks noChangeAspect="1" noChangeArrowheads="1"/>
          </p:cNvPicPr>
          <p:nvPr/>
        </p:nvPicPr>
        <p:blipFill>
          <a:blip r:embed="rId2" cstate="print"/>
          <a:srcRect l="27430" t="11458" r="46181" b="63587"/>
          <a:stretch>
            <a:fillRect/>
          </a:stretch>
        </p:blipFill>
        <p:spPr bwMode="auto">
          <a:xfrm>
            <a:off x="714348" y="714356"/>
            <a:ext cx="2322965" cy="2928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007" y="4149080"/>
            <a:ext cx="644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cs typeface="Times New Roman" pitchFamily="18" charset="0"/>
              </a:rPr>
              <a:t>Sonephet</a:t>
            </a:r>
            <a:r>
              <a:rPr lang="en-US" sz="2400" b="1" dirty="0" smtClean="0">
                <a:cs typeface="Times New Roman" pitchFamily="18" charset="0"/>
              </a:rPr>
              <a:t>  SAYSOULIGNO. MD</a:t>
            </a:r>
          </a:p>
          <a:p>
            <a:r>
              <a:rPr lang="en-US" sz="2400" b="1" dirty="0" smtClean="0">
                <a:cs typeface="Times New Roman" pitchFamily="18" charset="0"/>
              </a:rPr>
              <a:t>Pediatric  </a:t>
            </a:r>
            <a:r>
              <a:rPr lang="en-US" sz="2400" b="1" dirty="0" err="1" smtClean="0">
                <a:cs typeface="Times New Roman" pitchFamily="18" charset="0"/>
              </a:rPr>
              <a:t>Hemato</a:t>
            </a:r>
            <a:r>
              <a:rPr lang="en-US" sz="2400" b="1" dirty="0" smtClean="0">
                <a:cs typeface="Times New Roman" pitchFamily="18" charset="0"/>
              </a:rPr>
              <a:t>-Oncologist</a:t>
            </a:r>
          </a:p>
          <a:p>
            <a:r>
              <a:rPr lang="en-US" sz="2400" b="1" dirty="0" smtClean="0">
                <a:cs typeface="Times New Roman" pitchFamily="18" charset="0"/>
              </a:rPr>
              <a:t>Head of </a:t>
            </a:r>
            <a:r>
              <a:rPr lang="en-US" sz="2400" b="1" dirty="0" err="1" smtClean="0">
                <a:cs typeface="Times New Roman" pitchFamily="18" charset="0"/>
              </a:rPr>
              <a:t>Hemato</a:t>
            </a:r>
            <a:r>
              <a:rPr lang="en-US" sz="2400" b="1" dirty="0" smtClean="0">
                <a:cs typeface="Times New Roman" pitchFamily="18" charset="0"/>
              </a:rPr>
              <a:t>-Oncology Department</a:t>
            </a:r>
          </a:p>
          <a:p>
            <a:r>
              <a:rPr lang="en-US" sz="2400" b="1" dirty="0" smtClean="0">
                <a:cs typeface="Times New Roman" pitchFamily="18" charset="0"/>
              </a:rPr>
              <a:t>Children Hospital, Vientiane Capital</a:t>
            </a:r>
            <a:endParaRPr lang="th-TH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3491880" y="6378478"/>
            <a:ext cx="192882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26/4/2019</a:t>
            </a:r>
            <a:endParaRPr lang="th-TH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908720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Oncology Emergency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ຄວາມສໍາຄັນທີ່່ຕ້ອງຮູ້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Febrile Neutropenia</a:t>
            </a:r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ເປັນພາວະທີ່ພົບໄດ້ເລື້ອຍໆ ຫລັງຈາກໄດ້ຮັບການປິ່ນປົວດ້ວບຢາເຄມີ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ເນື່ອງຈາກມີການກົດແອ້ກະດູກຈາກຢາເຄມີ ຫລືການສາຍແສງ</a:t>
            </a:r>
          </a:p>
          <a:p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ໄຂ້ ອາດມີສາຍເຫດ ຈາກການຕິດເຊື້ອຫລືບໍ່ແມ່ນການຕິດເຊື້ອກໍ່ໄດ້ເຊັ່ນ: ຈາກຢາເຄມີ, ການສາຍແສງ, ສ່ວນປະກອບຂອງເລືອດ ຫລື ເມັດເລືອດຂາວຕໍ່າເອງ</a:t>
            </a:r>
          </a:p>
          <a:p>
            <a:endParaRPr lang="lo-LA" sz="2400" dirty="0">
              <a:latin typeface="Phetsarath OT" pitchFamily="2" charset="0"/>
              <a:cs typeface="Phetsarath OT" pitchFamily="2" charset="0"/>
            </a:endParaRPr>
          </a:p>
          <a:p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ການຕິດເຊື້ອໃນພາວະໄຂ້ຮ່ວມກັບເມັດເລືອດຂາວຕໍ່າ ມັກເປັນການຕິດເຊື້ອທີ່ຮຸນແຮງແລະນໍາໄປສູ່ການເສຍຊິວິດ  ຈື່ງຕ້ອງຕິດຕາມພາວະນີ້ໂດຍຖືວ່າເປັນພາວະສຸກເສີນ ຕ້ອງບົງມະຕິແລະປິ່ນປົວໂດຍໄວ ນໍາໄຊ້ຢາຕ້ານເຊື້ອທີ່ອອກລິດກວ້າງ  </a:t>
            </a:r>
            <a:r>
              <a:rPr lang="en-US" sz="2400" b="1" dirty="0" smtClean="0"/>
              <a:t>(</a:t>
            </a:r>
            <a:r>
              <a:rPr lang="en-US" sz="2400" b="1" dirty="0"/>
              <a:t>Broad spectrum antibiotic)</a:t>
            </a:r>
          </a:p>
          <a:p>
            <a:endParaRPr lang="th-TH" sz="24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726" t="11719" r="29722" b="12109"/>
          <a:stretch>
            <a:fillRect/>
          </a:stretch>
        </p:blipFill>
        <p:spPr bwMode="auto">
          <a:xfrm>
            <a:off x="228090" y="142876"/>
            <a:ext cx="877306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928670"/>
            <a:ext cx="3000396" cy="385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3714744" y="1071546"/>
            <a:ext cx="1571636" cy="5786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2" t="37199" r="7925" b="15538"/>
          <a:stretch>
            <a:fillRect/>
          </a:stretch>
        </p:blipFill>
        <p:spPr bwMode="auto">
          <a:xfrm>
            <a:off x="576263" y="0"/>
            <a:ext cx="7956550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32" t="37199" r="7925" b="155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081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390525"/>
            <a:ext cx="8231188" cy="911225"/>
          </a:xfrm>
          <a:prstGeom prst="rect">
            <a:avLst/>
          </a:prstGeom>
          <a:solidFill>
            <a:srgbClr val="F3FB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dirty="0">
                <a:latin typeface="+mn-lt"/>
                <a:cs typeface="Times New Roman" pitchFamily="18" charset="0"/>
              </a:rPr>
              <a:t>Initial Investigations 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57290" y="2071678"/>
            <a:ext cx="7043758" cy="304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ts val="800"/>
              </a:spcBef>
              <a:buClr>
                <a:srgbClr val="808080"/>
              </a:buClr>
              <a:buSzPct val="85000"/>
              <a:buFont typeface="Wingdings" pitchFamily="2" charset="2"/>
              <a:buChar char=""/>
            </a:pPr>
            <a:r>
              <a:rPr lang="en-US" sz="3200" dirty="0">
                <a:latin typeface="+mn-lt"/>
                <a:cs typeface="Times New Roman" pitchFamily="18" charset="0"/>
              </a:rPr>
              <a:t>History &amp; physical exam</a:t>
            </a:r>
          </a:p>
          <a:p>
            <a:pPr>
              <a:spcBef>
                <a:spcPts val="800"/>
              </a:spcBef>
              <a:buClr>
                <a:srgbClr val="808080"/>
              </a:buClr>
              <a:buSzPct val="85000"/>
              <a:buFont typeface="Wingdings" pitchFamily="2" charset="2"/>
              <a:buChar char=""/>
            </a:pPr>
            <a:r>
              <a:rPr lang="en-US" sz="3200" dirty="0">
                <a:latin typeface="+mn-lt"/>
                <a:cs typeface="Times New Roman" pitchFamily="18" charset="0"/>
              </a:rPr>
              <a:t>Lab assessments</a:t>
            </a:r>
          </a:p>
          <a:p>
            <a:pPr>
              <a:spcBef>
                <a:spcPts val="800"/>
              </a:spcBef>
              <a:buClr>
                <a:srgbClr val="808080"/>
              </a:buClr>
              <a:buSzPct val="85000"/>
              <a:buFont typeface="Wingdings" pitchFamily="2" charset="2"/>
              <a:buChar char=""/>
            </a:pPr>
            <a:r>
              <a:rPr lang="en-US" sz="3200" dirty="0">
                <a:latin typeface="+mn-lt"/>
                <a:cs typeface="Times New Roman" pitchFamily="18" charset="0"/>
              </a:rPr>
              <a:t>Diagnostic imaging</a:t>
            </a:r>
          </a:p>
          <a:p>
            <a:pPr>
              <a:spcBef>
                <a:spcPts val="800"/>
              </a:spcBef>
              <a:buClr>
                <a:srgbClr val="808080"/>
              </a:buClr>
              <a:buSzPct val="85000"/>
              <a:buFont typeface="Wingdings" pitchFamily="2" charset="2"/>
              <a:buChar char=""/>
            </a:pPr>
            <a:r>
              <a:rPr lang="en-US" sz="3200" dirty="0">
                <a:latin typeface="+mn-lt"/>
                <a:cs typeface="Times New Roman" pitchFamily="18" charset="0"/>
              </a:rPr>
              <a:t>Microbiologic evaluations</a:t>
            </a:r>
          </a:p>
        </p:txBody>
      </p:sp>
    </p:spTree>
    <p:extLst>
      <p:ext uri="{BB962C8B-B14F-4D97-AF65-F5344CB8AC3E}">
        <p14:creationId xmlns:p14="http://schemas.microsoft.com/office/powerpoint/2010/main" val="3435430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9636" r="9390" b="5708"/>
          <a:stretch>
            <a:fillRect/>
          </a:stretch>
        </p:blipFill>
        <p:spPr bwMode="auto">
          <a:xfrm>
            <a:off x="0" y="0"/>
            <a:ext cx="8748713" cy="69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39" t="9636" r="9390" b="57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695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buClrTx/>
              <a:buFontTx/>
              <a:buNone/>
            </a:pPr>
            <a:r>
              <a:rPr lang="th-TH" sz="2400" dirty="0">
                <a:latin typeface="+mn-lt"/>
              </a:rPr>
              <a:t>Incidence </a:t>
            </a:r>
            <a:r>
              <a:rPr lang="en-US" sz="2400" dirty="0" smtClean="0">
                <a:latin typeface="+mn-lt"/>
              </a:rPr>
              <a:t> </a:t>
            </a:r>
            <a:r>
              <a:rPr lang="th-TH" sz="2400" dirty="0" smtClean="0">
                <a:latin typeface="+mn-lt"/>
              </a:rPr>
              <a:t>of</a:t>
            </a:r>
            <a:r>
              <a:rPr lang="en-US" sz="2400" dirty="0" smtClean="0">
                <a:latin typeface="+mn-lt"/>
              </a:rPr>
              <a:t> </a:t>
            </a:r>
            <a:r>
              <a:rPr lang="th-TH" sz="2400" dirty="0" smtClean="0">
                <a:latin typeface="+mn-lt"/>
              </a:rPr>
              <a:t> </a:t>
            </a:r>
            <a:r>
              <a:rPr lang="th-TH" sz="2400" dirty="0">
                <a:latin typeface="+mn-lt"/>
              </a:rPr>
              <a:t>Febrile Neutropenia → Febrile Mucositis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53811"/>
              </p:ext>
            </p:extLst>
          </p:nvPr>
        </p:nvGraphicFramePr>
        <p:xfrm>
          <a:off x="457200" y="981075"/>
          <a:ext cx="8231188" cy="5697539"/>
        </p:xfrm>
        <a:graphic>
          <a:graphicData uri="http://schemas.openxmlformats.org/drawingml/2006/table">
            <a:tbl>
              <a:tblPr/>
              <a:tblGrid>
                <a:gridCol w="2743200"/>
                <a:gridCol w="2744788"/>
                <a:gridCol w="2743200"/>
              </a:tblGrid>
              <a:tr h="900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ngsana New" pitchFamily="18" charset="-34"/>
                      </a:endParaRPr>
                    </a:p>
                  </a:txBody>
                  <a:tcPr marL="90000" marR="90000" marT="117504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90000" marR="90000" marT="11750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90000" marR="90000" marT="11750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Type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 of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 chemotherapy</a:t>
                      </a:r>
                    </a:p>
                  </a:txBody>
                  <a:tcPr marL="90000" marR="90000" marT="92124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« Standard »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chemotherapy for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solid tumor,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lymphoma, myeloma</a:t>
                      </a:r>
                    </a:p>
                  </a:txBody>
                  <a:tcPr marL="90000" marR="90000" marT="9212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Induction 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consolidation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chemotherapy for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acute leukemia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autologous 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allogeneic HSCT</a:t>
                      </a:r>
                    </a:p>
                  </a:txBody>
                  <a:tcPr marL="90000" marR="90000" marT="9212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Disruption of mucous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Membranes</a:t>
                      </a:r>
                    </a:p>
                  </a:txBody>
                  <a:tcPr marL="90000" marR="90000" marT="92124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+</a:t>
                      </a:r>
                    </a:p>
                  </a:txBody>
                  <a:tcPr marL="90000" marR="90000" marT="11750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+++</a:t>
                      </a:r>
                    </a:p>
                  </a:txBody>
                  <a:tcPr marL="90000" marR="90000" marT="11750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Duration of profound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neutropenia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100 cell/mm3</a:t>
                      </a:r>
                    </a:p>
                  </a:txBody>
                  <a:tcPr marL="90000" marR="90000" marT="92124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≤ 7 days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≥ 7 days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FEBRILE NEUTROPENIA</a:t>
                      </a:r>
                    </a:p>
                  </a:txBody>
                  <a:tcPr marL="90000" marR="90000" marT="87048" marB="4680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5 – 20 %</a:t>
                      </a:r>
                    </a:p>
                  </a:txBody>
                  <a:tcPr marL="90000" marR="90000" marT="11750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80 – 100%</a:t>
                      </a:r>
                    </a:p>
                  </a:txBody>
                  <a:tcPr marL="90000" marR="90000" marT="11750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21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  <a:cs typeface="Times New Roman" pitchFamily="18" charset="0"/>
              </a:rPr>
              <a:t>Low risk </a:t>
            </a:r>
            <a:r>
              <a:rPr lang="en-US" b="1" dirty="0" smtClean="0">
                <a:latin typeface="+mn-lt"/>
                <a:cs typeface="Times New Roman" pitchFamily="18" charset="0"/>
              </a:rPr>
              <a:t>of febrile </a:t>
            </a:r>
            <a:r>
              <a:rPr lang="en-US" b="1" dirty="0">
                <a:latin typeface="+mn-lt"/>
                <a:cs typeface="Times New Roman" pitchFamily="18" charset="0"/>
              </a:rPr>
              <a:t>neutropenia </a:t>
            </a:r>
            <a:endParaRPr lang="th-TH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858280" cy="4143404"/>
          </a:xfrm>
        </p:spPr>
        <p:txBody>
          <a:bodyPr>
            <a:normAutofit/>
          </a:bodyPr>
          <a:lstStyle/>
          <a:p>
            <a:pPr algn="l"/>
            <a:endParaRPr lang="th-TH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Good </a:t>
            </a:r>
            <a:r>
              <a:rPr lang="en-US" sz="2400" dirty="0">
                <a:solidFill>
                  <a:schemeClr val="tx1"/>
                </a:solidFill>
              </a:rPr>
              <a:t>clinical </a:t>
            </a:r>
            <a:r>
              <a:rPr lang="en-US" sz="2400" dirty="0" err="1">
                <a:solidFill>
                  <a:schemeClr val="tx1"/>
                </a:solidFill>
              </a:rPr>
              <a:t>manifestration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No </a:t>
            </a:r>
            <a:r>
              <a:rPr lang="en-US" sz="2400" dirty="0">
                <a:solidFill>
                  <a:schemeClr val="tx1"/>
                </a:solidFill>
              </a:rPr>
              <a:t>pneumonia or sepsis or neurological infection or catheter </a:t>
            </a:r>
            <a:r>
              <a:rPr lang="en-US" sz="2400" dirty="0" smtClean="0">
                <a:solidFill>
                  <a:schemeClr val="tx1"/>
                </a:solidFill>
              </a:rPr>
              <a:t>related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 </a:t>
            </a:r>
            <a:r>
              <a:rPr lang="en-US" sz="2400" dirty="0">
                <a:solidFill>
                  <a:schemeClr val="tx1"/>
                </a:solidFill>
              </a:rPr>
              <a:t>infection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Malignancy </a:t>
            </a:r>
            <a:r>
              <a:rPr lang="en-US" sz="2400" dirty="0">
                <a:solidFill>
                  <a:schemeClr val="tx1"/>
                </a:solidFill>
              </a:rPr>
              <a:t>in remission phase : rapid onset of bone marrow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function </a:t>
            </a:r>
            <a:r>
              <a:rPr lang="en-US" sz="2400" dirty="0">
                <a:solidFill>
                  <a:schemeClr val="tx1"/>
                </a:solidFill>
              </a:rPr>
              <a:t>recovery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Good </a:t>
            </a:r>
            <a:r>
              <a:rPr lang="en-US" sz="2400" dirty="0">
                <a:solidFill>
                  <a:schemeClr val="tx1"/>
                </a:solidFill>
              </a:rPr>
              <a:t>social </a:t>
            </a:r>
            <a:r>
              <a:rPr lang="en-US" sz="2400" dirty="0" smtClean="0">
                <a:solidFill>
                  <a:schemeClr val="tx1"/>
                </a:solidFill>
              </a:rPr>
              <a:t>support(care giver, close </a:t>
            </a:r>
            <a:r>
              <a:rPr lang="en-US" sz="2400" dirty="0">
                <a:solidFill>
                  <a:schemeClr val="tx1"/>
                </a:solidFill>
              </a:rPr>
              <a:t>F/U)</a:t>
            </a:r>
          </a:p>
          <a:p>
            <a:pPr algn="l"/>
            <a:endParaRPr lang="th-TH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latin typeface="+mn-lt"/>
              </a:rPr>
              <a:t/>
            </a:r>
            <a:br>
              <a:rPr lang="th-TH" dirty="0">
                <a:latin typeface="+mn-lt"/>
              </a:rPr>
            </a:br>
            <a:r>
              <a:rPr lang="en-US" dirty="0">
                <a:latin typeface="+mn-lt"/>
                <a:cs typeface="Times New Roman" pitchFamily="18" charset="0"/>
              </a:rPr>
              <a:t>High risk Febrile </a:t>
            </a:r>
            <a:r>
              <a:rPr lang="en-US" dirty="0" err="1">
                <a:latin typeface="+mn-lt"/>
                <a:cs typeface="Times New Roman" pitchFamily="18" charset="0"/>
              </a:rPr>
              <a:t>neutropenia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br>
              <a:rPr lang="en-US" dirty="0">
                <a:latin typeface="+mn-lt"/>
                <a:cs typeface="Times New Roman" pitchFamily="18" charset="0"/>
              </a:rPr>
            </a:br>
            <a:endParaRPr lang="th-TH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785926"/>
            <a:ext cx="5972188" cy="4525963"/>
          </a:xfrm>
        </p:spPr>
        <p:txBody>
          <a:bodyPr>
            <a:normAutofit lnSpcReduction="10000"/>
          </a:bodyPr>
          <a:lstStyle/>
          <a:p>
            <a:endParaRPr lang="th-TH" dirty="0"/>
          </a:p>
          <a:p>
            <a:r>
              <a:rPr lang="en-US" dirty="0">
                <a:cs typeface="Times New Roman" pitchFamily="18" charset="0"/>
              </a:rPr>
              <a:t>Shock </a:t>
            </a:r>
          </a:p>
          <a:p>
            <a:r>
              <a:rPr lang="en-US" dirty="0" smtClean="0">
                <a:cs typeface="Times New Roman" pitchFamily="18" charset="0"/>
              </a:rPr>
              <a:t>Hypotension 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Poor </a:t>
            </a:r>
            <a:r>
              <a:rPr lang="en-US" dirty="0">
                <a:cs typeface="Times New Roman" pitchFamily="18" charset="0"/>
              </a:rPr>
              <a:t>tissue perfusion </a:t>
            </a:r>
          </a:p>
          <a:p>
            <a:r>
              <a:rPr lang="en-US" dirty="0" smtClean="0">
                <a:cs typeface="Times New Roman" pitchFamily="18" charset="0"/>
              </a:rPr>
              <a:t>ARDS 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Confusion 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Sign </a:t>
            </a:r>
            <a:r>
              <a:rPr lang="en-US" dirty="0">
                <a:cs typeface="Times New Roman" pitchFamily="18" charset="0"/>
              </a:rPr>
              <a:t>&amp; symptom of sepsis </a:t>
            </a:r>
          </a:p>
          <a:p>
            <a:r>
              <a:rPr lang="en-US" dirty="0" smtClean="0">
                <a:cs typeface="Times New Roman" pitchFamily="18" charset="0"/>
              </a:rPr>
              <a:t>Agitation</a:t>
            </a:r>
            <a:endParaRPr lang="en-US" dirty="0">
              <a:cs typeface="Times New Roman" pitchFamily="18" charset="0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20638" r="2930" b="10458"/>
          <a:stretch>
            <a:fillRect/>
          </a:stretch>
        </p:blipFill>
        <p:spPr bwMode="auto">
          <a:xfrm>
            <a:off x="0" y="400050"/>
            <a:ext cx="91440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922" t="20638" r="2930" b="104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145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0635" r="8659"/>
          <a:stretch>
            <a:fillRect/>
          </a:stretch>
        </p:blipFill>
        <p:spPr bwMode="auto">
          <a:xfrm>
            <a:off x="287338" y="0"/>
            <a:ext cx="8532812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870" t="10635" r="86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196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Oncologic Emergency?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363272" cy="3268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clinical condition resulting from a </a:t>
            </a:r>
            <a:r>
              <a:rPr lang="en-US" b="1" dirty="0" smtClean="0">
                <a:solidFill>
                  <a:schemeClr val="accent1"/>
                </a:solidFill>
              </a:rPr>
              <a:t>metabolic, neurologic, cardiovascular, hematologic and/or infectious</a:t>
            </a:r>
            <a:r>
              <a:rPr lang="en-US" dirty="0" smtClean="0"/>
              <a:t> change caused by cancer or its treatment that </a:t>
            </a:r>
            <a:r>
              <a:rPr lang="en-US" b="1" i="1" dirty="0" smtClean="0">
                <a:solidFill>
                  <a:srgbClr val="FF0000"/>
                </a:solidFill>
              </a:rPr>
              <a:t>requires immediate intervention to prevent loss of life or quality of life.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03848" y="3933056"/>
            <a:ext cx="51845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3568" y="4437112"/>
            <a:ext cx="61926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058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1877" r="14064" b="6253"/>
          <a:stretch>
            <a:fillRect/>
          </a:stretch>
        </p:blipFill>
        <p:spPr bwMode="auto">
          <a:xfrm>
            <a:off x="152400" y="152400"/>
            <a:ext cx="89027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844" t="21877" r="14064" b="62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327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DURATION OF ANTIBIOTIC THERAPY 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b="1" dirty="0" smtClean="0"/>
              <a:t>Minimum 1 week of therapy if</a:t>
            </a:r>
            <a:endParaRPr lang="en-US" sz="1800" dirty="0" smtClean="0"/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/>
              <a:t>Afebrile</a:t>
            </a:r>
            <a:r>
              <a:rPr lang="en-US" sz="1800" dirty="0" smtClean="0"/>
              <a:t> by day 3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/>
              <a:t>Neutrophils</a:t>
            </a:r>
            <a:r>
              <a:rPr lang="en-US" sz="1800" dirty="0" smtClean="0"/>
              <a:t> &gt;500/mm</a:t>
            </a:r>
            <a:r>
              <a:rPr lang="en-US" sz="1800" baseline="30000" dirty="0" smtClean="0"/>
              <a:t>3 </a:t>
            </a:r>
            <a:r>
              <a:rPr lang="en-US" sz="1800" dirty="0" smtClean="0"/>
              <a:t>(2 consecutive days)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Cultures negative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Low risk patient, uncomplicated course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&gt; 1 week of therapy based if</a:t>
            </a:r>
            <a:endParaRPr lang="en-US" sz="1800" dirty="0" smtClean="0"/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Temps slow to settle (&gt;3 days)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Continue for 4-5 days after </a:t>
            </a:r>
            <a:r>
              <a:rPr lang="en-US" sz="1800" dirty="0" err="1" smtClean="0"/>
              <a:t>neutrophil</a:t>
            </a:r>
            <a:r>
              <a:rPr lang="en-US" sz="1800" dirty="0" smtClean="0"/>
              <a:t> recovery (&gt;500/mm</a:t>
            </a:r>
            <a:r>
              <a:rPr lang="en-US" sz="1800" baseline="30000" dirty="0" smtClean="0"/>
              <a:t>3 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Minimum 2 weeks</a:t>
            </a:r>
            <a:endParaRPr lang="en-US" sz="1800" dirty="0" smtClean="0"/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err="1" smtClean="0"/>
              <a:t>Bacteraemia</a:t>
            </a:r>
            <a:r>
              <a:rPr lang="en-US" sz="1800" dirty="0" smtClean="0"/>
              <a:t>, deep tissue infection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800" dirty="0" smtClean="0"/>
              <a:t> After 2 weeks if remains </a:t>
            </a:r>
            <a:r>
              <a:rPr lang="en-US" sz="1800" dirty="0" err="1" smtClean="0"/>
              <a:t>neutropenic</a:t>
            </a:r>
            <a:r>
              <a:rPr lang="en-US" sz="1800" dirty="0" smtClean="0"/>
              <a:t> (&lt; 500/mm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), but </a:t>
            </a:r>
            <a:r>
              <a:rPr lang="en-US" sz="1800" u="sng" dirty="0" err="1" smtClean="0"/>
              <a:t>afebrile</a:t>
            </a:r>
            <a:r>
              <a:rPr lang="en-US" sz="1800" dirty="0" smtClean="0"/>
              <a:t>, no disease focus, skin intact, no catheter site infection, no invasive procedures or ablative therapy planned. Stop antibiotics and observe.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/>
              <a:t>G-CSF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1066800"/>
            <a:ext cx="6416675" cy="5132388"/>
            <a:chOff x="816" y="672"/>
            <a:chExt cx="4042" cy="3233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72"/>
              <a:ext cx="4042" cy="3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816" y="672"/>
              <a:ext cx="4042" cy="3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760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lysis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 (TLS)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99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Tumor </a:t>
            </a:r>
            <a:r>
              <a:rPr lang="en-US" dirty="0" err="1" smtClean="0">
                <a:latin typeface="+mn-lt"/>
              </a:rPr>
              <a:t>lysis</a:t>
            </a:r>
            <a:r>
              <a:rPr lang="en-US" dirty="0" smtClean="0">
                <a:latin typeface="+mn-lt"/>
              </a:rPr>
              <a:t> syndrome (TLS)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8 year old male presents with rapidly distending abdomen, first noticed 4 days ago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febrile, anorexic, pale; </a:t>
            </a:r>
            <a:r>
              <a:rPr lang="en-US" sz="2000" dirty="0" err="1" smtClean="0"/>
              <a:t>stooled</a:t>
            </a:r>
            <a:r>
              <a:rPr lang="en-US" sz="2000" dirty="0" smtClean="0"/>
              <a:t> yesterday; decreasing UOP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PE:  mild distress, large palpable discreet mass in right lower abdomen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CT:  large mass near </a:t>
            </a:r>
            <a:r>
              <a:rPr lang="en-US" sz="2000" dirty="0" err="1" smtClean="0"/>
              <a:t>ileocecum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CBC: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WBC 100.000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3% blasts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 mild anemia.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chemistries: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LDH 22,000 U/L (quite high)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uric acid:  12 mg/</a:t>
            </a:r>
            <a:r>
              <a:rPr lang="en-US" sz="1800" dirty="0" err="1" smtClean="0"/>
              <a:t>dL</a:t>
            </a:r>
            <a:r>
              <a:rPr lang="en-US" sz="1800" dirty="0" smtClean="0"/>
              <a:t> (quite high)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K:  6.1 </a:t>
            </a:r>
            <a:r>
              <a:rPr lang="en-US" sz="1800" dirty="0" err="1" smtClean="0"/>
              <a:t>mmol</a:t>
            </a:r>
            <a:r>
              <a:rPr lang="en-US" sz="1800" dirty="0" smtClean="0"/>
              <a:t>/L (elevated)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creatinine</a:t>
            </a:r>
            <a:r>
              <a:rPr lang="en-US" sz="1800" dirty="0" smtClean="0"/>
              <a:t>:  1.3 mg/</a:t>
            </a:r>
            <a:r>
              <a:rPr lang="en-US" sz="1800" dirty="0" err="1" smtClean="0"/>
              <a:t>dL</a:t>
            </a:r>
            <a:r>
              <a:rPr lang="en-US" sz="1800" dirty="0" smtClean="0"/>
              <a:t> (elevated)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phos</a:t>
            </a:r>
            <a:r>
              <a:rPr lang="en-US" sz="1800" dirty="0" smtClean="0"/>
              <a:t>:  9 mg/</a:t>
            </a:r>
            <a:r>
              <a:rPr lang="en-US" sz="1800" dirty="0" err="1" smtClean="0"/>
              <a:t>dL</a:t>
            </a:r>
            <a:r>
              <a:rPr lang="en-US" sz="1800" dirty="0" smtClean="0"/>
              <a:t> (elevated)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556792"/>
            <a:ext cx="5194920" cy="456510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Hyperkalemia.</a:t>
            </a:r>
          </a:p>
          <a:p>
            <a:pPr eaLnBrk="1" hangingPunct="1">
              <a:defRPr/>
            </a:pPr>
            <a:r>
              <a:rPr lang="en-US" dirty="0" err="1" smtClean="0"/>
              <a:t>Hyperphospatemia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ry</a:t>
            </a:r>
            <a:r>
              <a:rPr lang="en-US" dirty="0" smtClean="0"/>
              <a:t> </a:t>
            </a:r>
            <a:r>
              <a:rPr lang="en-US" dirty="0" err="1" smtClean="0"/>
              <a:t>Hypocalcemia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err="1" smtClean="0"/>
              <a:t>Hyperuricemia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Uremia.</a:t>
            </a:r>
          </a:p>
          <a:p>
            <a:pPr eaLnBrk="1" hangingPunct="1">
              <a:defRPr/>
            </a:pPr>
            <a:r>
              <a:rPr lang="en-US" dirty="0" smtClean="0"/>
              <a:t>High </a:t>
            </a:r>
            <a:r>
              <a:rPr lang="en-US" dirty="0" err="1" smtClean="0"/>
              <a:t>creatinine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Oliguria.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718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sudden burden of </a:t>
            </a:r>
            <a:r>
              <a:rPr lang="en-US" sz="2400" dirty="0" err="1" smtClean="0">
                <a:solidFill>
                  <a:srgbClr val="FF0000"/>
                </a:solidFill>
              </a:rPr>
              <a:t>intravascaular</a:t>
            </a:r>
            <a:r>
              <a:rPr lang="en-US" sz="2400" dirty="0" smtClean="0">
                <a:solidFill>
                  <a:srgbClr val="FF0000"/>
                </a:solidFill>
              </a:rPr>
              <a:t> potassium, phosphate and uric acid spilled by dying tumor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rhabdomyolysis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crush injuries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thermal injuries (burns/hypothermic exposure)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typically seen at initiation of therapy for new malignancy, but MAY BE SEEN AT PRESENTATION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consequences: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 smtClean="0"/>
              <a:t>acute renal failure</a:t>
            </a:r>
            <a:r>
              <a:rPr lang="en-US" sz="2000" dirty="0" smtClean="0"/>
              <a:t> (</a:t>
            </a:r>
            <a:r>
              <a:rPr lang="en-US" sz="2000" dirty="0" err="1" smtClean="0"/>
              <a:t>urate</a:t>
            </a:r>
            <a:r>
              <a:rPr lang="en-US" sz="2000" dirty="0" smtClean="0"/>
              <a:t> and </a:t>
            </a:r>
            <a:r>
              <a:rPr lang="en-US" sz="2000" dirty="0" err="1" smtClean="0"/>
              <a:t>CaPhos</a:t>
            </a:r>
            <a:r>
              <a:rPr lang="en-US" sz="2000" dirty="0" smtClean="0"/>
              <a:t> </a:t>
            </a:r>
            <a:r>
              <a:rPr lang="en-US" sz="2000" dirty="0" smtClean="0"/>
              <a:t>crystal </a:t>
            </a:r>
            <a:r>
              <a:rPr lang="en-US" sz="2000" dirty="0" err="1" smtClean="0"/>
              <a:t>tubulopathy</a:t>
            </a:r>
            <a:r>
              <a:rPr lang="en-US" sz="2000" dirty="0" smtClean="0"/>
              <a:t>)</a:t>
            </a:r>
            <a:endParaRPr lang="en-US" sz="2000" u="sng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 smtClean="0"/>
              <a:t>cardiac </a:t>
            </a:r>
            <a:r>
              <a:rPr lang="en-US" sz="2000" u="sng" dirty="0" err="1" smtClean="0"/>
              <a:t>dysrhythmias</a:t>
            </a:r>
            <a:endParaRPr lang="en-US" sz="2000" u="sng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 smtClean="0"/>
              <a:t>acute </a:t>
            </a:r>
            <a:r>
              <a:rPr lang="en-US" sz="2000" u="sng" dirty="0" err="1" smtClean="0"/>
              <a:t>hypocalcemia</a:t>
            </a:r>
            <a:endParaRPr 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Incidence:</a:t>
            </a:r>
          </a:p>
          <a:p>
            <a:pPr lvl="1" eaLnBrk="1" hangingPunct="1">
              <a:defRPr/>
            </a:pPr>
            <a:r>
              <a:rPr lang="en-US" sz="2400" dirty="0" smtClean="0"/>
              <a:t>70% of hematological malignancies </a:t>
            </a:r>
            <a:r>
              <a:rPr lang="en-US" sz="2400" dirty="0" smtClean="0">
                <a:sym typeface="Wingdings" pitchFamily="2" charset="2"/>
              </a:rPr>
              <a:t> laboratory criteria of TLS.</a:t>
            </a:r>
          </a:p>
          <a:p>
            <a:pPr lvl="1" eaLnBrk="1" hangingPunct="1">
              <a:defRPr/>
            </a:pPr>
            <a:r>
              <a:rPr lang="en-US" sz="2400" dirty="0" smtClean="0"/>
              <a:t>3% with clinical TLS. </a:t>
            </a:r>
          </a:p>
          <a:p>
            <a:pPr eaLnBrk="1" hangingPunct="1">
              <a:defRPr/>
            </a:pPr>
            <a:r>
              <a:rPr lang="en-US" sz="2800" dirty="0" smtClean="0"/>
              <a:t>Associated with hematological malignancies:</a:t>
            </a:r>
          </a:p>
          <a:p>
            <a:pPr lvl="1" eaLnBrk="1" hangingPunct="1">
              <a:defRPr/>
            </a:pPr>
            <a:r>
              <a:rPr lang="en-US" sz="2400" dirty="0" smtClean="0"/>
              <a:t>ALL</a:t>
            </a:r>
          </a:p>
          <a:p>
            <a:pPr lvl="1" eaLnBrk="1" hangingPunct="1">
              <a:defRPr/>
            </a:pPr>
            <a:r>
              <a:rPr lang="en-US" sz="2400" dirty="0" smtClean="0"/>
              <a:t>AML</a:t>
            </a:r>
          </a:p>
          <a:p>
            <a:pPr lvl="1" eaLnBrk="1" hangingPunct="1">
              <a:defRPr/>
            </a:pPr>
            <a:r>
              <a:rPr lang="en-US" sz="2400" dirty="0" smtClean="0"/>
              <a:t>Lymphomas</a:t>
            </a:r>
          </a:p>
          <a:p>
            <a:pPr lvl="1" eaLnBrk="1" hangingPunct="1">
              <a:defRPr/>
            </a:pPr>
            <a:r>
              <a:rPr lang="en-US" sz="2400" dirty="0" smtClean="0"/>
              <a:t>Solid tumors</a:t>
            </a:r>
          </a:p>
        </p:txBody>
      </p:sp>
    </p:spTree>
    <p:extLst>
      <p:ext uri="{BB962C8B-B14F-4D97-AF65-F5344CB8AC3E}">
        <p14:creationId xmlns:p14="http://schemas.microsoft.com/office/powerpoint/2010/main" val="1750246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identifying patients at risk: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lymphomas: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/>
              <a:t>Burkitt’s</a:t>
            </a:r>
            <a:r>
              <a:rPr lang="en-US" sz="2000" dirty="0" smtClean="0"/>
              <a:t> </a:t>
            </a:r>
            <a:r>
              <a:rPr lang="en-US" sz="2000" dirty="0" smtClean="0"/>
              <a:t>lymphoma (practically, any NHL with short doubling time and bulky disease)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leukemias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Peripheral </a:t>
            </a:r>
            <a:r>
              <a:rPr lang="en-US" sz="2000" dirty="0" smtClean="0"/>
              <a:t>WBC (&gt;100k/</a:t>
            </a:r>
            <a:r>
              <a:rPr lang="en-US" sz="2000" dirty="0" err="1" smtClean="0"/>
              <a:t>microL</a:t>
            </a:r>
            <a:r>
              <a:rPr lang="en-US" sz="20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Large </a:t>
            </a:r>
            <a:r>
              <a:rPr lang="en-US" sz="2000" dirty="0" err="1" smtClean="0"/>
              <a:t>extramedullary</a:t>
            </a:r>
            <a:r>
              <a:rPr lang="en-US" sz="2000" dirty="0" smtClean="0"/>
              <a:t> disease burden:  massive HSM, bulky T cell leukemia/lymphoblastic </a:t>
            </a:r>
            <a:r>
              <a:rPr lang="en-US" sz="2000" dirty="0" smtClean="0"/>
              <a:t>lymphoma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lymphoproliferative</a:t>
            </a:r>
            <a:r>
              <a:rPr lang="en-US" sz="2400" dirty="0" smtClean="0">
                <a:solidFill>
                  <a:srgbClr val="FF0000"/>
                </a:solidFill>
              </a:rPr>
              <a:t> disorders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Chronic myeloid leukemia ( CML</a:t>
            </a:r>
            <a:r>
              <a:rPr lang="en-US" sz="2000" dirty="0" smtClean="0"/>
              <a:t> )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Juvenile </a:t>
            </a:r>
            <a:r>
              <a:rPr lang="en-US" sz="2000" dirty="0" err="1" smtClean="0"/>
              <a:t>myelomonocytic</a:t>
            </a:r>
            <a:r>
              <a:rPr lang="en-US" sz="2000" dirty="0" smtClean="0"/>
              <a:t> </a:t>
            </a:r>
            <a:r>
              <a:rPr lang="en-US" sz="2000" dirty="0"/>
              <a:t>leukemia </a:t>
            </a:r>
            <a:r>
              <a:rPr lang="en-US" sz="2000" dirty="0" smtClean="0"/>
              <a:t>( JMML )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- Solid tumor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628800"/>
            <a:ext cx="757118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Maybe precipitated by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Chemotherapy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steroids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Radiotherapy.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Hormonal agents.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Risk factors: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Tumor type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Dehydration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Preexisting renal insufficiency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Nephrotoxic medications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High LDH in TLS is indicative of likely progression to ARF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19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53354"/>
              </p:ext>
            </p:extLst>
          </p:nvPr>
        </p:nvGraphicFramePr>
        <p:xfrm>
          <a:off x="467544" y="476672"/>
          <a:ext cx="8229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4932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Classifications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Oncologic</a:t>
                      </a:r>
                      <a:r>
                        <a:rPr lang="en-US" sz="2400" baseline="0" dirty="0" smtClean="0"/>
                        <a:t> Emergencies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Metabolic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Tumor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Lysis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Syndrome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/>
                        <a:t>SIADH ( Syndrome of Inappropriate antidiuretic  hormone secretion)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Neurological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/>
                        <a:t>Spinal Cord Compression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/>
                        <a:t>Brain metastasis/ICP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Cardiovascular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/>
                        <a:t>Malignant Pericardial Effusion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Superior Vena Cava Syndrome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Mediastinal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obstruction syndrome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Hematology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Hyperleukocytosis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hyperviscosity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/>
                        <a:t>Disseminated intravascular coagulation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Infections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Febrile Neutropenia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400" dirty="0" smtClean="0"/>
                        <a:t>Septic shock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dirty="0" err="1" smtClean="0"/>
                        <a:t>Typlitis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943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Management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hyper-hydration: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beware of </a:t>
            </a:r>
            <a:r>
              <a:rPr lang="en-US" sz="2000" dirty="0" err="1" smtClean="0"/>
              <a:t>oliguria</a:t>
            </a:r>
            <a:endParaRPr lang="en-US" sz="2000" dirty="0" smtClean="0"/>
          </a:p>
          <a:p>
            <a:pPr lvl="2">
              <a:lnSpc>
                <a:spcPct val="80000"/>
              </a:lnSpc>
            </a:pPr>
            <a:r>
              <a:rPr lang="en-US" sz="2000" dirty="0"/>
              <a:t>2-3 L/m</a:t>
            </a:r>
            <a:r>
              <a:rPr lang="en-US" sz="2000" baseline="30000" dirty="0"/>
              <a:t>2</a:t>
            </a:r>
            <a:r>
              <a:rPr lang="en-US" sz="2000" dirty="0" smtClean="0"/>
              <a:t>/day (2-3 </a:t>
            </a:r>
            <a:r>
              <a:rPr lang="en-US" sz="2000" dirty="0" smtClean="0"/>
              <a:t>x </a:t>
            </a:r>
            <a:r>
              <a:rPr lang="en-US" sz="2000" dirty="0" smtClean="0"/>
              <a:t>maintenance) </a:t>
            </a:r>
            <a:r>
              <a:rPr lang="en-US" sz="2000" dirty="0" smtClean="0"/>
              <a:t>of NON POTASSIUM CONTAINING IVF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err="1" smtClean="0"/>
              <a:t>Alkalanization</a:t>
            </a:r>
            <a:endParaRPr lang="en-US" sz="2000" dirty="0" smtClean="0"/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be CAUTIOUS:  give supplemental calcium only with EKG changes with </a:t>
            </a:r>
            <a:r>
              <a:rPr lang="en-US" sz="2400" dirty="0" err="1" smtClean="0"/>
              <a:t>hyperkalemia</a:t>
            </a:r>
            <a:r>
              <a:rPr lang="en-US" sz="2400" dirty="0" smtClean="0"/>
              <a:t> or symptomatic </a:t>
            </a:r>
            <a:r>
              <a:rPr lang="en-US" sz="2400" dirty="0" err="1" smtClean="0"/>
              <a:t>hypocalcemia</a:t>
            </a:r>
            <a:endParaRPr lang="en-US" sz="2400" dirty="0" smtClean="0"/>
          </a:p>
          <a:p>
            <a:pPr lvl="2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TUMOR LYSIS SYNDROME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Specific management: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Hyperkalemia:</a:t>
            </a:r>
          </a:p>
          <a:p>
            <a:pPr lvl="3"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gluconate</a:t>
            </a:r>
            <a:endParaRPr lang="en-US" dirty="0" smtClean="0">
              <a:solidFill>
                <a:srgbClr val="FF0000"/>
              </a:solidFill>
            </a:endParaRPr>
          </a:p>
          <a:p>
            <a:pPr lvl="3" eaLnBrk="1" hangingPunct="1">
              <a:defRPr/>
            </a:pPr>
            <a:r>
              <a:rPr lang="en-US" dirty="0" smtClean="0"/>
              <a:t>Na Bicarbonate</a:t>
            </a:r>
          </a:p>
          <a:p>
            <a:pPr lvl="3" eaLnBrk="1" hangingPunct="1">
              <a:defRPr/>
            </a:pPr>
            <a:r>
              <a:rPr lang="en-US" dirty="0" smtClean="0"/>
              <a:t>Insulin &amp; Glucose</a:t>
            </a:r>
          </a:p>
          <a:p>
            <a:pPr lvl="3" eaLnBrk="1" hangingPunct="1">
              <a:defRPr/>
            </a:pPr>
            <a:r>
              <a:rPr lang="en-US" dirty="0" smtClean="0"/>
              <a:t>Salbutamol</a:t>
            </a:r>
          </a:p>
          <a:p>
            <a:pPr lvl="3" eaLnBrk="1" hangingPunct="1">
              <a:defRPr/>
            </a:pPr>
            <a:endParaRPr lang="en-US" dirty="0"/>
          </a:p>
          <a:p>
            <a:pPr lvl="3" eaLnBrk="1" hangingPunct="1">
              <a:defRPr/>
            </a:pPr>
            <a:endParaRPr lang="en-US" dirty="0" smtClean="0"/>
          </a:p>
          <a:p>
            <a:pPr lvl="3" eaLnBrk="1" hangingPunct="1"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DIALYSIS </a:t>
            </a:r>
            <a:r>
              <a:rPr lang="en-US" sz="2400" b="1" i="1" dirty="0" smtClean="0">
                <a:solidFill>
                  <a:srgbClr val="FF0000"/>
                </a:solidFill>
              </a:rPr>
              <a:t>,  K &gt; 5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TUMOR LYSIS SYNDROME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tx2"/>
                </a:solidFill>
              </a:rPr>
              <a:t>Hyperphosphatemia</a:t>
            </a:r>
            <a:r>
              <a:rPr lang="en-US" b="1" dirty="0" smtClean="0">
                <a:solidFill>
                  <a:schemeClr val="tx2"/>
                </a:solidFill>
              </a:rPr>
              <a:t> &amp; 2ry </a:t>
            </a:r>
            <a:r>
              <a:rPr lang="en-US" b="1" dirty="0" err="1" smtClean="0">
                <a:solidFill>
                  <a:schemeClr val="tx2"/>
                </a:solidFill>
              </a:rPr>
              <a:t>Hypocalcemia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Phosphate binders </a:t>
            </a:r>
            <a:r>
              <a:rPr lang="en-US" dirty="0" err="1" smtClean="0"/>
              <a:t>eg</a:t>
            </a:r>
            <a:r>
              <a:rPr lang="en-US" dirty="0" smtClean="0"/>
              <a:t>. Aluminum antacids.</a:t>
            </a:r>
          </a:p>
          <a:p>
            <a:pPr lvl="1" eaLnBrk="1" hangingPunct="1">
              <a:defRPr/>
            </a:pPr>
            <a:r>
              <a:rPr lang="en-US" dirty="0" smtClean="0"/>
              <a:t>Avoid unnecessary </a:t>
            </a:r>
            <a:r>
              <a:rPr lang="en-US" dirty="0" err="1" smtClean="0"/>
              <a:t>Ca</a:t>
            </a:r>
            <a:r>
              <a:rPr lang="en-US" dirty="0" smtClean="0"/>
              <a:t> supplements.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PO4 &gt; 4 </a:t>
            </a:r>
            <a:r>
              <a:rPr lang="en-US" dirty="0" smtClean="0">
                <a:solidFill>
                  <a:srgbClr val="FF0000"/>
                </a:solidFill>
              </a:rPr>
              <a:t>is an indication for dialysis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US" dirty="0" smtClean="0"/>
              <a:t>Consider </a:t>
            </a:r>
            <a:r>
              <a:rPr lang="en-US" dirty="0" smtClean="0">
                <a:solidFill>
                  <a:srgbClr val="FF0000"/>
                </a:solidFill>
              </a:rPr>
              <a:t>CRRT (Continuous renal replacement therapy)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TUMOR LYSIS SYNDROME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tx2"/>
                </a:solidFill>
              </a:rPr>
              <a:t>Hyperuricemia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Urine </a:t>
            </a:r>
            <a:r>
              <a:rPr lang="en-US" dirty="0" err="1" smtClean="0"/>
              <a:t>Alkalinization</a:t>
            </a: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Urine pH &gt; 6 and &lt; 7.5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Avoid urine pH more than 7.5  </a:t>
            </a:r>
            <a:r>
              <a:rPr lang="en-US" sz="1800" dirty="0" smtClean="0"/>
              <a:t>“</a:t>
            </a:r>
            <a:r>
              <a:rPr lang="en-US" sz="1800" i="1" dirty="0" smtClean="0"/>
              <a:t>may lead to massive phosphate </a:t>
            </a:r>
            <a:r>
              <a:rPr lang="en-US" sz="1800" i="1" dirty="0" err="1" smtClean="0"/>
              <a:t>crystalluria</a:t>
            </a:r>
            <a:r>
              <a:rPr lang="en-US" sz="1800" i="1" dirty="0" smtClean="0"/>
              <a:t> and phosphate precipitates”.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98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Tumor Lysis Syndrome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Allopurinol: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Xanthine oxidase inhibitor:</a:t>
            </a:r>
          </a:p>
          <a:p>
            <a:pPr lvl="1" algn="ctr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000" dirty="0" smtClean="0"/>
              <a:t>     </a:t>
            </a:r>
            <a:r>
              <a:rPr lang="en-US" sz="3200" i="1" dirty="0" smtClean="0"/>
              <a:t>Xanthine       Hypoxanthine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000" dirty="0" smtClean="0"/>
              <a:t>		              X</a:t>
            </a:r>
            <a:r>
              <a:rPr lang="en-US" sz="1800" dirty="0" smtClean="0"/>
              <a:t>anthine </a:t>
            </a:r>
            <a:r>
              <a:rPr lang="en-US" sz="1800" dirty="0" err="1" smtClean="0"/>
              <a:t>oxidae</a:t>
            </a:r>
            <a:r>
              <a:rPr lang="en-US" sz="1800" dirty="0" smtClean="0"/>
              <a:t> -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000" dirty="0" smtClean="0"/>
              <a:t>                       -</a:t>
            </a:r>
            <a:r>
              <a:rPr lang="en-US" sz="2000" dirty="0" err="1" smtClean="0"/>
              <a:t>ve</a:t>
            </a:r>
            <a:r>
              <a:rPr lang="en-US" sz="2000" dirty="0" smtClean="0"/>
              <a:t>                          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1400" i="1" dirty="0" smtClean="0"/>
              <a:t>                                   allopurinol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i="1" dirty="0" smtClean="0"/>
              <a:t>                                </a:t>
            </a:r>
            <a:r>
              <a:rPr lang="en-US" sz="3200" i="1" dirty="0" smtClean="0"/>
              <a:t>Uric   Acid</a:t>
            </a:r>
          </a:p>
          <a:p>
            <a:pPr lvl="1" algn="ctr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en-US" sz="3200" i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Blocks production of </a:t>
            </a:r>
            <a:r>
              <a:rPr lang="en-US" sz="2000" i="1" u="sng" dirty="0" smtClean="0"/>
              <a:t>new</a:t>
            </a:r>
            <a:r>
              <a:rPr lang="en-US" sz="2000" dirty="0" smtClean="0"/>
              <a:t> Uric acid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Increased levels of uric acid precursors; Xanthine</a:t>
            </a:r>
            <a:r>
              <a:rPr lang="en-US" sz="2000" dirty="0" smtClean="0">
                <a:sym typeface="Wingdings" pitchFamily="2" charset="2"/>
              </a:rPr>
              <a:t> nephrotoxic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Impairs chemotherapy metabolism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213803" y="2509043"/>
            <a:ext cx="431800" cy="976313"/>
          </a:xfrm>
          <a:prstGeom prst="downArrow">
            <a:avLst>
              <a:gd name="adj1" fmla="val 50000"/>
              <a:gd name="adj2" fmla="val 565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2843808" y="2997201"/>
            <a:ext cx="142875" cy="360362"/>
          </a:xfrm>
          <a:prstGeom prst="up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TUMOR LYSIS SYNDROME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32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Hyperuricemia</a:t>
            </a:r>
            <a:r>
              <a:rPr lang="en-US" sz="2800" dirty="0" smtClean="0"/>
              <a:t>: cont.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Non recombinant </a:t>
            </a:r>
            <a:r>
              <a:rPr lang="en-US" sz="2400" dirty="0" err="1" smtClean="0"/>
              <a:t>urate</a:t>
            </a:r>
            <a:r>
              <a:rPr lang="en-US" sz="2400" dirty="0" smtClean="0"/>
              <a:t> oxidase (</a:t>
            </a:r>
            <a:r>
              <a:rPr lang="en-US" sz="2400" dirty="0" err="1" smtClean="0"/>
              <a:t>Uricozyme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000" dirty="0" smtClean="0"/>
              <a:t>			</a:t>
            </a:r>
            <a:r>
              <a:rPr lang="en-US" sz="1800" i="1" dirty="0" err="1" smtClean="0"/>
              <a:t>urate</a:t>
            </a:r>
            <a:r>
              <a:rPr lang="en-US" sz="1800" i="1" dirty="0" smtClean="0"/>
              <a:t>  oxidase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dirty="0" smtClean="0"/>
              <a:t>Uric Acid</a:t>
            </a:r>
            <a:r>
              <a:rPr lang="en-US" sz="2000" dirty="0" smtClean="0"/>
              <a:t> --------------------------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Allantoins</a:t>
            </a:r>
            <a:r>
              <a:rPr lang="en-US" sz="2400" dirty="0" smtClean="0">
                <a:sym typeface="Wingdings" pitchFamily="2" charset="2"/>
              </a:rPr>
              <a:t>  </a:t>
            </a:r>
            <a:r>
              <a:rPr lang="en-US" sz="1600" i="1" dirty="0" smtClean="0">
                <a:sym typeface="Wingdings" pitchFamily="2" charset="2"/>
              </a:rPr>
              <a:t>“highly soluble in urine”</a:t>
            </a:r>
            <a:endParaRPr lang="en-US" sz="2400" i="1" dirty="0" smtClean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en-US" sz="2400" i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Recombinant </a:t>
            </a:r>
            <a:r>
              <a:rPr lang="en-US" sz="2400" dirty="0" err="1" smtClean="0"/>
              <a:t>Urate</a:t>
            </a:r>
            <a:r>
              <a:rPr lang="en-US" sz="2400" dirty="0" smtClean="0"/>
              <a:t> Oxidase   (</a:t>
            </a:r>
            <a:r>
              <a:rPr lang="en-US" sz="2400" dirty="0" err="1" smtClean="0"/>
              <a:t>Rasburicase</a:t>
            </a:r>
            <a:r>
              <a:rPr lang="en-US" sz="2400" dirty="0" smtClean="0"/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Effective: Single dose decreases uric acid from 15 to 0.4 mg/dl in 24 </a:t>
            </a:r>
            <a:r>
              <a:rPr lang="en-US" sz="2000" dirty="0" err="1" smtClean="0"/>
              <a:t>hrs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Costs ???</a:t>
            </a:r>
            <a:endParaRPr lang="en-US" sz="2000" dirty="0" smtClean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916238" y="2997200"/>
            <a:ext cx="142875" cy="360363"/>
          </a:xfrm>
          <a:prstGeom prst="downArrow">
            <a:avLst>
              <a:gd name="adj1" fmla="val 50000"/>
              <a:gd name="adj2" fmla="val 63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400" dirty="0" smtClean="0"/>
              <a:t>allopurinol</a:t>
            </a:r>
            <a:endParaRPr lang="en-US" sz="2400" dirty="0" smtClean="0"/>
          </a:p>
          <a:p>
            <a:pPr lvl="2" eaLnBrk="1" hangingPunct="1"/>
            <a:r>
              <a:rPr lang="en-US" sz="2000" dirty="0" smtClean="0"/>
              <a:t>inhibits hypoxanthine </a:t>
            </a:r>
            <a:r>
              <a:rPr lang="en-US" sz="2000" dirty="0" err="1" smtClean="0"/>
              <a:t>oxidase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enzyme critical in metabolic pathway from     </a:t>
            </a:r>
            <a:r>
              <a:rPr lang="en-US" sz="2000" dirty="0" err="1" smtClean="0"/>
              <a:t>purine</a:t>
            </a:r>
            <a:r>
              <a:rPr lang="en-US" sz="2000" dirty="0" smtClean="0"/>
              <a:t> </a:t>
            </a:r>
            <a:r>
              <a:rPr lang="en-US" sz="2000" dirty="0" smtClean="0">
                <a:cs typeface="Arial" pitchFamily="34" charset="0"/>
              </a:rPr>
              <a:t>→ → →uric acid</a:t>
            </a:r>
          </a:p>
          <a:p>
            <a:pPr lvl="1" eaLnBrk="1" hangingPunct="1"/>
            <a:r>
              <a:rPr lang="en-US" sz="2400" dirty="0" err="1" smtClean="0">
                <a:cs typeface="Arial" pitchFamily="34" charset="0"/>
              </a:rPr>
              <a:t>rasburicase</a:t>
            </a:r>
            <a:endParaRPr lang="en-US" sz="2400" dirty="0" smtClean="0">
              <a:cs typeface="Arial" pitchFamily="34" charset="0"/>
            </a:endParaRPr>
          </a:p>
          <a:p>
            <a:pPr lvl="2" eaLnBrk="1" hangingPunct="1"/>
            <a:r>
              <a:rPr lang="en-US" sz="2000" dirty="0" err="1" smtClean="0">
                <a:cs typeface="Arial" pitchFamily="34" charset="0"/>
              </a:rPr>
              <a:t>urate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oxidase</a:t>
            </a:r>
            <a:endParaRPr lang="en-US" sz="2000" dirty="0" smtClean="0">
              <a:cs typeface="Arial" pitchFamily="34" charset="0"/>
            </a:endParaRPr>
          </a:p>
          <a:p>
            <a:pPr lvl="2" eaLnBrk="1" hangingPunct="1"/>
            <a:r>
              <a:rPr lang="en-US" sz="2000" dirty="0" smtClean="0">
                <a:cs typeface="Arial" pitchFamily="34" charset="0"/>
              </a:rPr>
              <a:t>converts uric acid to soluble metabolite (</a:t>
            </a:r>
            <a:r>
              <a:rPr lang="en-US" sz="2000" dirty="0" err="1" smtClean="0">
                <a:cs typeface="Arial" pitchFamily="34" charset="0"/>
              </a:rPr>
              <a:t>allantoin</a:t>
            </a:r>
            <a:r>
              <a:rPr lang="en-US" sz="2000" dirty="0" smtClean="0">
                <a:cs typeface="Arial" pitchFamily="34" charset="0"/>
              </a:rPr>
              <a:t>)</a:t>
            </a:r>
          </a:p>
          <a:p>
            <a:pPr lvl="2" eaLnBrk="1" hangingPunct="1"/>
            <a:r>
              <a:rPr lang="en-US" sz="2000" b="1" dirty="0" smtClean="0">
                <a:cs typeface="Arial" pitchFamily="34" charset="0"/>
              </a:rPr>
              <a:t>$$$$$</a:t>
            </a:r>
          </a:p>
          <a:p>
            <a:pPr lvl="2" eaLnBrk="1" hangingPunct="1"/>
            <a:endParaRPr lang="en-US" sz="2000" b="1" dirty="0" smtClean="0">
              <a:cs typeface="Arial" pitchFamily="34" charset="0"/>
            </a:endParaRPr>
          </a:p>
          <a:p>
            <a:pPr lvl="1" eaLnBrk="1" hangingPunct="1"/>
            <a:r>
              <a:rPr lang="en-US" sz="2400" b="1" dirty="0" smtClean="0">
                <a:cs typeface="Arial" pitchFamily="34" charset="0"/>
              </a:rPr>
              <a:t>begin treating malignancy!!!!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hyperleukocytosis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125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hyperleukocytosis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7 year old male presents to </a:t>
            </a:r>
            <a:r>
              <a:rPr lang="en-US" sz="2000" dirty="0" smtClean="0"/>
              <a:t> </a:t>
            </a:r>
            <a:r>
              <a:rPr lang="en-US" sz="2000" dirty="0" smtClean="0"/>
              <a:t>ED with CC of decreased energy x 7 days, unresponsive today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exam: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confused</a:t>
            </a:r>
            <a:r>
              <a:rPr lang="en-US" sz="1800" dirty="0" smtClean="0"/>
              <a:t>, </a:t>
            </a:r>
            <a:r>
              <a:rPr lang="en-US" sz="1800" dirty="0" err="1" smtClean="0"/>
              <a:t>averbal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pupils </a:t>
            </a:r>
            <a:r>
              <a:rPr lang="en-US" sz="1800" dirty="0" err="1" smtClean="0"/>
              <a:t>anisocoric</a:t>
            </a:r>
            <a:r>
              <a:rPr lang="en-US" sz="1800" dirty="0" smtClean="0"/>
              <a:t>, but responsive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hemiparesis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pallor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tachycardic</a:t>
            </a:r>
            <a:r>
              <a:rPr lang="en-US" sz="1800" dirty="0" smtClean="0"/>
              <a:t> with gallop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massive HSM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CBC: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WBC: 327000, </a:t>
            </a:r>
            <a:r>
              <a:rPr lang="en-US" sz="1800" dirty="0"/>
              <a:t>blasts </a:t>
            </a:r>
            <a:r>
              <a:rPr lang="en-US" sz="1800" dirty="0" smtClean="0"/>
              <a:t> 94 </a:t>
            </a:r>
            <a:r>
              <a:rPr lang="en-US" sz="1800" dirty="0" smtClean="0"/>
              <a:t>% 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hgb</a:t>
            </a:r>
            <a:r>
              <a:rPr lang="en-US" sz="1800" dirty="0" smtClean="0"/>
              <a:t>: 4.6 g/</a:t>
            </a:r>
            <a:r>
              <a:rPr lang="en-US" sz="1800" dirty="0" err="1" smtClean="0"/>
              <a:t>dL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plts</a:t>
            </a:r>
            <a:r>
              <a:rPr lang="en-US" sz="1800" dirty="0" smtClean="0"/>
              <a:t>: 16K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DIC panel: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PT:  24 seconds (prolonged)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PTT:  28 seconds (normal)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firbrinogen</a:t>
            </a:r>
            <a:r>
              <a:rPr lang="en-US" sz="1800" dirty="0" smtClean="0"/>
              <a:t>:  60 (low)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D-Dimers</a:t>
            </a:r>
            <a:r>
              <a:rPr lang="en-US" sz="1800" dirty="0" smtClean="0"/>
              <a:t>:  4100 (elevated)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hyperleukocytosis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patient </a:t>
            </a:r>
            <a:r>
              <a:rPr lang="en-US" sz="2800" dirty="0" err="1" smtClean="0"/>
              <a:t>intubated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surgery emergently consulted to place vas-</a:t>
            </a:r>
            <a:r>
              <a:rPr lang="en-US" sz="2800" dirty="0" err="1" smtClean="0"/>
              <a:t>cath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patient </a:t>
            </a:r>
            <a:r>
              <a:rPr lang="en-US" sz="2800" dirty="0" err="1" smtClean="0"/>
              <a:t>leukapheresed</a:t>
            </a:r>
            <a:r>
              <a:rPr lang="en-US" sz="2800" dirty="0" smtClean="0"/>
              <a:t> x multiple cycles in PICU</a:t>
            </a:r>
          </a:p>
          <a:p>
            <a:pPr eaLnBrk="1" hangingPunct="1"/>
            <a:r>
              <a:rPr lang="en-US" sz="2800" dirty="0" smtClean="0"/>
              <a:t>flow </a:t>
            </a:r>
            <a:r>
              <a:rPr lang="en-US" sz="2800" dirty="0" err="1" smtClean="0"/>
              <a:t>cytometry</a:t>
            </a:r>
            <a:r>
              <a:rPr lang="en-US" sz="2800" dirty="0" smtClean="0"/>
              <a:t>:  acute T-cell lymphoblastic leukemia</a:t>
            </a:r>
          </a:p>
          <a:p>
            <a:pPr eaLnBrk="1" hangingPunct="1"/>
            <a:r>
              <a:rPr lang="en-US" sz="2800" dirty="0" smtClean="0"/>
              <a:t>progressed to renal failure,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cs typeface="Times New Roman" pitchFamily="18" charset="0"/>
              </a:rPr>
              <a:t>O</a:t>
            </a:r>
            <a:r>
              <a:rPr lang="en-US" sz="3600" b="1" dirty="0" smtClean="0">
                <a:latin typeface="+mn-lt"/>
                <a:cs typeface="Times New Roman" pitchFamily="18" charset="0"/>
              </a:rPr>
              <a:t>ncologic emergency</a:t>
            </a:r>
            <a:endParaRPr lang="th-TH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2071678"/>
            <a:ext cx="6329378" cy="411481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32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Febrile Neutropenia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(FN)</a:t>
            </a:r>
            <a:endParaRPr lang="en-US" sz="32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umor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lysis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syndrome (TLS)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chemeClr val="tx2"/>
                </a:solidFill>
                <a:cs typeface="Times New Roman" pitchFamily="18" charset="0"/>
              </a:rPr>
              <a:t>Hyperleukocytosis</a:t>
            </a:r>
            <a:endParaRPr lang="en-US" sz="32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>
                <a:solidFill>
                  <a:schemeClr val="tx2"/>
                </a:solidFill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uperior Vena Cava syndrome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buNone/>
            </a:pPr>
            <a:endParaRPr lang="th-TH" sz="3200" b="1" dirty="0">
              <a:solidFill>
                <a:srgbClr val="FF0000"/>
              </a:solidFill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hyperleukocytosis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presence of excessive </a:t>
            </a:r>
            <a:r>
              <a:rPr lang="en-US" sz="2800" dirty="0" err="1" smtClean="0"/>
              <a:t>blastemia</a:t>
            </a:r>
            <a:r>
              <a:rPr lang="en-US" sz="2800" dirty="0" smtClean="0"/>
              <a:t> in the leukemic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defined by peripheral WBC of at least 100K/</a:t>
            </a:r>
            <a:r>
              <a:rPr lang="en-US" sz="2800" dirty="0" err="1" smtClean="0"/>
              <a:t>microL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risk of </a:t>
            </a:r>
            <a:r>
              <a:rPr lang="en-US" sz="2800" dirty="0" err="1" smtClean="0"/>
              <a:t>symptomatology</a:t>
            </a:r>
            <a:r>
              <a:rPr lang="en-US" sz="2800" dirty="0" smtClean="0"/>
              <a:t> greatly increased for counts of 300K/</a:t>
            </a:r>
            <a:r>
              <a:rPr lang="en-US" sz="2800" dirty="0" err="1" smtClean="0"/>
              <a:t>microL</a:t>
            </a:r>
            <a:r>
              <a:rPr lang="en-US" sz="2800" dirty="0" smtClean="0"/>
              <a:t> or more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risk of </a:t>
            </a:r>
            <a:r>
              <a:rPr lang="en-US" sz="2800" dirty="0" err="1" smtClean="0"/>
              <a:t>symptomatology</a:t>
            </a:r>
            <a:r>
              <a:rPr lang="en-US" sz="2800" dirty="0" smtClean="0"/>
              <a:t> greatly increased in AML and CML with increased circulating </a:t>
            </a:r>
            <a:r>
              <a:rPr lang="en-US" sz="2800" dirty="0" err="1" smtClean="0"/>
              <a:t>myeloblasts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seen in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AML:  5%- 20% at presentation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ALL:  9% - 13% at presentation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CML:  nearly all patients at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hyperleukocytosis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pathophysiology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supraphysiologic</a:t>
            </a:r>
            <a:r>
              <a:rPr lang="en-US" dirty="0" smtClean="0"/>
              <a:t> whole blood viscosity:  LEUKOSTASIS</a:t>
            </a:r>
          </a:p>
          <a:p>
            <a:pPr lvl="1" eaLnBrk="1" hangingPunct="1"/>
            <a:r>
              <a:rPr lang="en-US" dirty="0" smtClean="0"/>
              <a:t>aggregation of blasts in microvasculature</a:t>
            </a:r>
          </a:p>
          <a:p>
            <a:pPr lvl="2" eaLnBrk="1" hangingPunct="1"/>
            <a:r>
              <a:rPr lang="en-US" dirty="0" smtClean="0"/>
              <a:t> </a:t>
            </a:r>
            <a:r>
              <a:rPr lang="en-US" b="1" u="sng" dirty="0" smtClean="0"/>
              <a:t>MYELOBLASTS</a:t>
            </a:r>
            <a:r>
              <a:rPr lang="en-US" b="1" dirty="0" smtClean="0"/>
              <a:t> </a:t>
            </a:r>
            <a:r>
              <a:rPr lang="en-US" dirty="0" smtClean="0"/>
              <a:t>contribute to worse outcomes in AML or CML</a:t>
            </a:r>
          </a:p>
          <a:p>
            <a:pPr lvl="3" eaLnBrk="1" hangingPunct="1"/>
            <a:r>
              <a:rPr lang="en-US" dirty="0" smtClean="0"/>
              <a:t>larger than </a:t>
            </a:r>
            <a:r>
              <a:rPr lang="en-US" dirty="0" err="1" smtClean="0"/>
              <a:t>lymphoblasts</a:t>
            </a:r>
            <a:endParaRPr lang="en-US" dirty="0" smtClean="0"/>
          </a:p>
          <a:p>
            <a:pPr lvl="3" eaLnBrk="1" hangingPunct="1"/>
            <a:r>
              <a:rPr lang="en-US" dirty="0" smtClean="0"/>
              <a:t>less distensible than </a:t>
            </a:r>
            <a:r>
              <a:rPr lang="en-US" dirty="0" err="1" smtClean="0"/>
              <a:t>lymphoblasts</a:t>
            </a:r>
            <a:endParaRPr lang="en-US" dirty="0" smtClean="0"/>
          </a:p>
          <a:p>
            <a:pPr lvl="3" eaLnBrk="1" hangingPunct="1"/>
            <a:r>
              <a:rPr lang="en-US" dirty="0" smtClean="0"/>
              <a:t>“stickier” than </a:t>
            </a:r>
            <a:r>
              <a:rPr lang="en-US" dirty="0" err="1" smtClean="0"/>
              <a:t>lymphoblasts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hyperleukocytosis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Pathophysiology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inappropriate activation of soluble phase clotting cascade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microvascular</a:t>
            </a:r>
            <a:r>
              <a:rPr lang="en-US" dirty="0" smtClean="0"/>
              <a:t> occlusion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distal ischemic injury/metabolic acidosis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MAHA (on top of </a:t>
            </a:r>
            <a:r>
              <a:rPr lang="en-US" dirty="0" err="1" smtClean="0"/>
              <a:t>myelophthistic</a:t>
            </a:r>
            <a:r>
              <a:rPr lang="en-US" dirty="0" smtClean="0"/>
              <a:t> </a:t>
            </a:r>
            <a:r>
              <a:rPr lang="en-US" dirty="0" err="1" smtClean="0"/>
              <a:t>cytopenias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reperfusion hemorrhage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MSOF (CNS, pulmonary, renal, hepatic, cardiac, </a:t>
            </a:r>
            <a:r>
              <a:rPr lang="en-US" dirty="0" err="1" smtClean="0"/>
              <a:t>dactylitis</a:t>
            </a:r>
            <a:r>
              <a:rPr lang="en-US" dirty="0" smtClean="0"/>
              <a:t>, </a:t>
            </a:r>
            <a:r>
              <a:rPr lang="en-US" dirty="0" err="1" smtClean="0"/>
              <a:t>priapism</a:t>
            </a:r>
            <a:r>
              <a:rPr lang="en-US" dirty="0" smtClean="0"/>
              <a:t>, </a:t>
            </a:r>
            <a:r>
              <a:rPr lang="en-US" i="1" dirty="0" smtClean="0"/>
              <a:t>etc.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hyperleukocytosis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Interventions </a:t>
            </a:r>
            <a:r>
              <a:rPr lang="en-US" sz="2800" dirty="0" smtClean="0">
                <a:sym typeface="Wingdings" pitchFamily="2" charset="2"/>
              </a:rPr>
              <a:t>  </a:t>
            </a:r>
            <a:r>
              <a:rPr lang="en-US" sz="2800" dirty="0" smtClean="0"/>
              <a:t>DECREASE WHOLE BLOOD VISCOSITY: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primary intervention:  </a:t>
            </a:r>
            <a:r>
              <a:rPr lang="en-US" sz="2400" i="1" dirty="0" smtClean="0"/>
              <a:t>CYTOREDUCTION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/>
              <a:t>leukapheresis</a:t>
            </a:r>
            <a:endParaRPr lang="en-US" sz="2000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/>
              <a:t>cytoreductive</a:t>
            </a:r>
            <a:r>
              <a:rPr lang="en-US" sz="2000" b="1" dirty="0" smtClean="0"/>
              <a:t> chemotherapy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immediately notify </a:t>
            </a:r>
            <a:r>
              <a:rPr lang="en-US" sz="2400" dirty="0" err="1" smtClean="0"/>
              <a:t>heme</a:t>
            </a:r>
            <a:r>
              <a:rPr lang="en-US" sz="2400" dirty="0" smtClean="0"/>
              <a:t>/</a:t>
            </a:r>
            <a:r>
              <a:rPr lang="en-US" sz="2400" dirty="0" err="1" smtClean="0"/>
              <a:t>onc</a:t>
            </a:r>
            <a:endParaRPr 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we will urgently activate ARC </a:t>
            </a:r>
            <a:r>
              <a:rPr lang="en-US" sz="2000" dirty="0" err="1" smtClean="0"/>
              <a:t>cytapheresis</a:t>
            </a:r>
            <a:r>
              <a:rPr lang="en-US" sz="2000" dirty="0" smtClean="0"/>
              <a:t> folks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immediately begin hyper-hydration (2-3 x maintenance) with non-K+ containing IVF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/>
              <a:t>AVOID PRBC transfusions!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b="1" u="sng" dirty="0" smtClean="0"/>
              <a:t>markedly increase whole blood viscosity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b="1" u="sng" dirty="0" smtClean="0"/>
              <a:t>if necessary, transfuse with ceiling </a:t>
            </a:r>
            <a:r>
              <a:rPr lang="en-US" sz="1800" b="1" u="sng" dirty="0" err="1" smtClean="0"/>
              <a:t>hgb</a:t>
            </a:r>
            <a:r>
              <a:rPr lang="en-US" sz="1800" b="1" u="sng" dirty="0" smtClean="0"/>
              <a:t> of 8-9 g/</a:t>
            </a:r>
            <a:r>
              <a:rPr lang="en-US" sz="1800" b="1" u="sng" dirty="0" err="1" smtClean="0"/>
              <a:t>dL</a:t>
            </a:r>
            <a:endParaRPr lang="en-US" sz="1800" b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may transfuse platelets liberally if necessary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hyperleukocytosis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interventions: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correct </a:t>
            </a:r>
            <a:r>
              <a:rPr lang="en-US" sz="2400" dirty="0" err="1" smtClean="0"/>
              <a:t>coagulopathy</a:t>
            </a:r>
            <a:r>
              <a:rPr lang="en-US" sz="2400" dirty="0" smtClean="0"/>
              <a:t>???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depends!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make plans for urgent placement of vas-</a:t>
            </a:r>
            <a:r>
              <a:rPr lang="en-US" sz="2400" dirty="0" err="1" smtClean="0"/>
              <a:t>cath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manage TLS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who gets </a:t>
            </a:r>
            <a:r>
              <a:rPr lang="en-US" sz="2800" dirty="0" err="1" smtClean="0"/>
              <a:t>leukapheresed</a:t>
            </a:r>
            <a:r>
              <a:rPr lang="en-US" sz="2800" dirty="0" smtClean="0"/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u="sng" dirty="0" smtClean="0"/>
              <a:t>ANY PATIENT WHO IS SYMPTOMATIC FROM SUSPECTED LEUKOSTASIS SYNDROME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asymptomatic patients: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suspected AML:  WBC  &gt; 100K/</a:t>
            </a:r>
            <a:r>
              <a:rPr lang="en-US" sz="2000" dirty="0" err="1" smtClean="0"/>
              <a:t>microL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suspected ALL:   WBC &gt; 200K/</a:t>
            </a:r>
            <a:r>
              <a:rPr lang="en-US" sz="2000" dirty="0" err="1" smtClean="0"/>
              <a:t>microL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suspected CML:  WBC &gt; 200K/</a:t>
            </a:r>
            <a:r>
              <a:rPr lang="en-US" sz="2000" dirty="0" err="1" smtClean="0"/>
              <a:t>microL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vena cava syndrome</a:t>
            </a:r>
          </a:p>
        </p:txBody>
      </p:sp>
    </p:spTree>
    <p:extLst>
      <p:ext uri="{BB962C8B-B14F-4D97-AF65-F5344CB8AC3E}">
        <p14:creationId xmlns:p14="http://schemas.microsoft.com/office/powerpoint/2010/main" val="1845235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superior vena cava syndrome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12 year old male, previously healthy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6 week history of worsening cough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treated 1 week into symptoms with 2 weeks of systemic steroids for “bronchitis”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initially cough improved and felt much better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now worsening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weight </a:t>
            </a:r>
            <a:r>
              <a:rPr lang="en-US" sz="2000" dirty="0" smtClean="0"/>
              <a:t>loss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past week: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worsening orthopnea (sleeping upright in chair)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fevers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expanding mass in supraclavicular area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676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exam:</a:t>
            </a:r>
          </a:p>
          <a:p>
            <a:pPr lvl="1" eaLnBrk="1" hangingPunct="1"/>
            <a:r>
              <a:rPr lang="en-US" smtClean="0"/>
              <a:t>alert and non-toxic; completely oriented</a:t>
            </a:r>
          </a:p>
          <a:p>
            <a:pPr lvl="1" eaLnBrk="1" hangingPunct="1"/>
            <a:r>
              <a:rPr lang="en-US" smtClean="0"/>
              <a:t>facial edema</a:t>
            </a:r>
          </a:p>
          <a:p>
            <a:pPr lvl="1" eaLnBrk="1" hangingPunct="1"/>
            <a:r>
              <a:rPr lang="en-US" smtClean="0"/>
              <a:t>no stridor, not dyspneic</a:t>
            </a:r>
          </a:p>
          <a:p>
            <a:pPr lvl="1" eaLnBrk="1" hangingPunct="1"/>
            <a:r>
              <a:rPr lang="en-US" smtClean="0"/>
              <a:t>tachypneic, absent breath sounds R lung</a:t>
            </a:r>
          </a:p>
          <a:p>
            <a:pPr lvl="1" eaLnBrk="1" hangingPunct="1"/>
            <a:r>
              <a:rPr lang="en-US" smtClean="0"/>
              <a:t>palpable, firm nodes in right supraclavicular chain</a:t>
            </a:r>
          </a:p>
          <a:p>
            <a:pPr lvl="1" eaLnBrk="1" hangingPunct="1"/>
            <a:r>
              <a:rPr lang="en-US" smtClean="0"/>
              <a:t>splenomegaly</a:t>
            </a:r>
          </a:p>
        </p:txBody>
      </p:sp>
    </p:spTree>
    <p:extLst>
      <p:ext uri="{BB962C8B-B14F-4D97-AF65-F5344CB8AC3E}">
        <p14:creationId xmlns:p14="http://schemas.microsoft.com/office/powerpoint/2010/main" val="35037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31944" r="46901" b="19841"/>
          <a:stretch/>
        </p:blipFill>
        <p:spPr bwMode="auto">
          <a:xfrm>
            <a:off x="74836" y="759680"/>
            <a:ext cx="8926512" cy="547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25397" r="63870" b="26389"/>
          <a:stretch/>
        </p:blipFill>
        <p:spPr bwMode="auto">
          <a:xfrm>
            <a:off x="179512" y="145976"/>
            <a:ext cx="5151907" cy="662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39881" r="65976" b="19048"/>
          <a:stretch/>
        </p:blipFill>
        <p:spPr bwMode="auto">
          <a:xfrm>
            <a:off x="5331419" y="1386359"/>
            <a:ext cx="3798067" cy="515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2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Febrile Neutropenia</a:t>
            </a:r>
            <a:b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FN )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301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663" y="1885950"/>
            <a:ext cx="7431087" cy="3952875"/>
          </a:xfrm>
          <a:noFill/>
        </p:spPr>
      </p:pic>
    </p:spTree>
    <p:extLst>
      <p:ext uri="{BB962C8B-B14F-4D97-AF65-F5344CB8AC3E}">
        <p14:creationId xmlns:p14="http://schemas.microsoft.com/office/powerpoint/2010/main" val="18816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71675"/>
            <a:ext cx="8229600" cy="3783013"/>
          </a:xfrm>
          <a:noFill/>
        </p:spPr>
      </p:pic>
    </p:spTree>
    <p:extLst>
      <p:ext uri="{BB962C8B-B14F-4D97-AF65-F5344CB8AC3E}">
        <p14:creationId xmlns:p14="http://schemas.microsoft.com/office/powerpoint/2010/main" val="1946362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mtClean="0"/>
              <a:t>CBC:</a:t>
            </a:r>
          </a:p>
          <a:p>
            <a:pPr lvl="1" eaLnBrk="1" hangingPunct="1"/>
            <a:r>
              <a:rPr lang="en-US" smtClean="0"/>
              <a:t>WBC:  12K/microL, 13% blasts</a:t>
            </a:r>
          </a:p>
          <a:p>
            <a:pPr lvl="1" eaLnBrk="1" hangingPunct="1"/>
            <a:r>
              <a:rPr lang="en-US" smtClean="0"/>
              <a:t>hgb:  11.9 g/dL</a:t>
            </a:r>
          </a:p>
          <a:p>
            <a:pPr lvl="1" eaLnBrk="1" hangingPunct="1"/>
            <a:r>
              <a:rPr lang="en-US" smtClean="0"/>
              <a:t>plts:  144K/microL</a:t>
            </a:r>
          </a:p>
          <a:p>
            <a:pPr eaLnBrk="1" hangingPunct="1"/>
            <a:r>
              <a:rPr lang="en-US" smtClean="0"/>
              <a:t>quantitative </a:t>
            </a:r>
            <a:r>
              <a:rPr lang="el-GR" smtClean="0">
                <a:cs typeface="Arial" charset="0"/>
              </a:rPr>
              <a:t>β</a:t>
            </a:r>
            <a:r>
              <a:rPr lang="en-US" smtClean="0"/>
              <a:t>hCG (tumor marker):  normal</a:t>
            </a:r>
          </a:p>
          <a:p>
            <a:pPr eaLnBrk="1" hangingPunct="1"/>
            <a:r>
              <a:rPr lang="en-US" smtClean="0"/>
              <a:t>quantitative AFP (tumor marker):  normal</a:t>
            </a:r>
          </a:p>
          <a:p>
            <a:pPr eaLnBrk="1" hangingPunct="1"/>
            <a:r>
              <a:rPr lang="en-US" smtClean="0"/>
              <a:t>stat peripheral flow:  T cell acute lymphoblastic lymphoma (leukemia?)</a:t>
            </a:r>
          </a:p>
        </p:txBody>
      </p:sp>
    </p:spTree>
    <p:extLst>
      <p:ext uri="{BB962C8B-B14F-4D97-AF65-F5344CB8AC3E}">
        <p14:creationId xmlns:p14="http://schemas.microsoft.com/office/powerpoint/2010/main" val="8593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/>
              <a:t>Interventions:</a:t>
            </a:r>
          </a:p>
          <a:p>
            <a:pPr lvl="1" eaLnBrk="1" hangingPunct="1"/>
            <a:r>
              <a:rPr lang="en-US" smtClean="0"/>
              <a:t>ICU observation</a:t>
            </a:r>
          </a:p>
          <a:p>
            <a:pPr lvl="1" eaLnBrk="1" hangingPunct="1"/>
            <a:r>
              <a:rPr lang="en-US" smtClean="0"/>
              <a:t>begun on empiric high dose solumedrol</a:t>
            </a:r>
          </a:p>
          <a:p>
            <a:pPr lvl="2" eaLnBrk="1" hangingPunct="1"/>
            <a:r>
              <a:rPr lang="en-US" smtClean="0"/>
              <a:t>based upon presence of blasts in smear</a:t>
            </a:r>
          </a:p>
          <a:p>
            <a:pPr lvl="1" eaLnBrk="1" hangingPunct="1"/>
            <a:r>
              <a:rPr lang="en-US" smtClean="0"/>
              <a:t>next day, begun on induction chemotherapy per flow cytometric diagnosis</a:t>
            </a:r>
          </a:p>
        </p:txBody>
      </p:sp>
    </p:spTree>
    <p:extLst>
      <p:ext uri="{BB962C8B-B14F-4D97-AF65-F5344CB8AC3E}">
        <p14:creationId xmlns:p14="http://schemas.microsoft.com/office/powerpoint/2010/main" val="219998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signs and symptoms from impedence to flow in the SVC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plethora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facial edema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JVD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dyspnea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orthopnea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cough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stridor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for advanced SVC obstruction, may see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confusion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lethargy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headache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vision changes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usually, abnormal SVC flow results from extravascular compression, </a:t>
            </a:r>
            <a:r>
              <a:rPr lang="en-US" sz="2400" b="1" u="sng" smtClean="0"/>
              <a:t>not</a:t>
            </a:r>
            <a:r>
              <a:rPr lang="en-US" sz="2400" b="1" smtClean="0"/>
              <a:t> a primary intraluminal thrombus</a:t>
            </a:r>
          </a:p>
        </p:txBody>
      </p:sp>
    </p:spTree>
    <p:extLst>
      <p:ext uri="{BB962C8B-B14F-4D97-AF65-F5344CB8AC3E}">
        <p14:creationId xmlns:p14="http://schemas.microsoft.com/office/powerpoint/2010/main" val="41748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causes:  mediastinal badness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malignancy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NHL (70% of malignant causes of SVCS)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HL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neuroblastoma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leukemias***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germ cell tumors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granulomatous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aortic aneurysms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primary SVC thrombus</a:t>
            </a:r>
          </a:p>
        </p:txBody>
      </p:sp>
    </p:spTree>
    <p:extLst>
      <p:ext uri="{BB962C8B-B14F-4D97-AF65-F5344CB8AC3E}">
        <p14:creationId xmlns:p14="http://schemas.microsoft.com/office/powerpoint/2010/main" val="23320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accurate diagnosis is critical...</a:t>
            </a:r>
          </a:p>
          <a:p>
            <a:pPr eaLnBrk="1" hangingPunct="1"/>
            <a:r>
              <a:rPr lang="en-US" smtClean="0"/>
              <a:t>...however, tissue acquisition can be problematic</a:t>
            </a:r>
          </a:p>
          <a:p>
            <a:pPr lvl="1" eaLnBrk="1" hangingPunct="1"/>
            <a:r>
              <a:rPr lang="en-US" smtClean="0"/>
              <a:t>do NOT sedate</a:t>
            </a:r>
          </a:p>
          <a:p>
            <a:pPr lvl="1" eaLnBrk="1" hangingPunct="1"/>
            <a:r>
              <a:rPr lang="en-US" smtClean="0"/>
              <a:t>do NOT give anxiolytics</a:t>
            </a:r>
          </a:p>
          <a:p>
            <a:pPr lvl="1" eaLnBrk="1" hangingPunct="1"/>
            <a:r>
              <a:rPr lang="en-US" smtClean="0"/>
              <a:t>avoid anything which will compromise</a:t>
            </a:r>
          </a:p>
          <a:p>
            <a:pPr lvl="2" eaLnBrk="1" hangingPunct="1"/>
            <a:r>
              <a:rPr lang="en-US" smtClean="0"/>
              <a:t>muscular tone</a:t>
            </a:r>
          </a:p>
          <a:p>
            <a:pPr lvl="2" eaLnBrk="1" hangingPunct="1"/>
            <a:r>
              <a:rPr lang="en-US" smtClean="0"/>
              <a:t>venous return</a:t>
            </a:r>
          </a:p>
          <a:p>
            <a:pPr lvl="2" eaLnBrk="1" hangingPunct="1"/>
            <a:r>
              <a:rPr lang="en-US" smtClean="0"/>
              <a:t>an already taxed cardiopulmonary state</a:t>
            </a:r>
          </a:p>
        </p:txBody>
      </p:sp>
    </p:spTree>
    <p:extLst>
      <p:ext uri="{BB962C8B-B14F-4D97-AF65-F5344CB8AC3E}">
        <p14:creationId xmlns:p14="http://schemas.microsoft.com/office/powerpoint/2010/main" val="19172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workup: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CXR, CT to evaluate mass location, size, airway patency, encasement of vessels, </a:t>
            </a:r>
            <a:r>
              <a:rPr lang="en-US" sz="2000" b="1" smtClean="0"/>
              <a:t>presence of pleural effusion</a:t>
            </a:r>
            <a:r>
              <a:rPr lang="en-US" sz="2000" smtClean="0"/>
              <a:t>, </a:t>
            </a:r>
            <a:r>
              <a:rPr lang="en-US" sz="2000" i="1" smtClean="0"/>
              <a:t>etc.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evidence of hematolymphoid malignancy?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i="1" smtClean="0"/>
              <a:t>BLASTS</a:t>
            </a:r>
            <a:r>
              <a:rPr lang="en-US" sz="1800" smtClean="0"/>
              <a:t> on peripheral smear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empirically send peripheral blood flow cytometry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bone marrow aspirate and biopsy under local anesthesia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meticulous lymphatic exam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may reveal tissue source obtainable via local anesthetic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urine catecholamines (VMA/HVA) if clinical picture consistent with neuroblastoma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serum QUANTITATIVE (</a:t>
            </a:r>
            <a:r>
              <a:rPr lang="en-US" sz="2000" u="sng" smtClean="0"/>
              <a:t>tumor marker</a:t>
            </a:r>
            <a:r>
              <a:rPr lang="en-US" sz="2000" smtClean="0"/>
              <a:t>) </a:t>
            </a:r>
            <a:r>
              <a:rPr lang="el-GR" sz="2000" smtClean="0">
                <a:cs typeface="Arial" charset="0"/>
              </a:rPr>
              <a:t>β</a:t>
            </a:r>
            <a:r>
              <a:rPr lang="en-US" sz="2000" smtClean="0"/>
              <a:t>hCG and AFP for GCT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transthoracic echocardiogram:  </a:t>
            </a:r>
            <a:r>
              <a:rPr lang="en-US" sz="2000" b="1" smtClean="0"/>
              <a:t>presence of pericardial effusion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PPD/ID titers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26174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consult anaesthesia for symptomatic or unstable patient</a:t>
            </a:r>
          </a:p>
          <a:p>
            <a:pPr eaLnBrk="1" hangingPunct="1"/>
            <a:r>
              <a:rPr lang="en-US" smtClean="0"/>
              <a:t>unstable for general anesthesia:</a:t>
            </a:r>
          </a:p>
          <a:p>
            <a:pPr lvl="1" eaLnBrk="1" hangingPunct="1"/>
            <a:r>
              <a:rPr lang="en-US" smtClean="0"/>
              <a:t>&gt;50% reduction in cross-sectional diameter of trachea at any level</a:t>
            </a:r>
          </a:p>
          <a:p>
            <a:pPr lvl="1" eaLnBrk="1" hangingPunct="1"/>
            <a:r>
              <a:rPr lang="en-US" smtClean="0"/>
              <a:t>&lt;50% predicted PEFR on PFT’s</a:t>
            </a:r>
          </a:p>
        </p:txBody>
      </p:sp>
    </p:spTree>
    <p:extLst>
      <p:ext uri="{BB962C8B-B14F-4D97-AF65-F5344CB8AC3E}">
        <p14:creationId xmlns:p14="http://schemas.microsoft.com/office/powerpoint/2010/main" val="42326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SVCS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609600" indent="-609600" eaLnBrk="1" hangingPunct="1"/>
            <a:r>
              <a:rPr lang="en-US" sz="2800" smtClean="0"/>
              <a:t>interventions:</a:t>
            </a:r>
          </a:p>
          <a:p>
            <a:pPr marL="990600" lvl="1" indent="-533400" eaLnBrk="1" hangingPunct="1"/>
            <a:r>
              <a:rPr lang="en-US" sz="2400" smtClean="0"/>
              <a:t>ultimately, </a:t>
            </a:r>
            <a:r>
              <a:rPr lang="en-US" sz="2400" b="1" smtClean="0"/>
              <a:t>begin treatment for underlying cause</a:t>
            </a:r>
          </a:p>
          <a:p>
            <a:pPr marL="609600" indent="-609600" eaLnBrk="1" hangingPunct="1"/>
            <a:r>
              <a:rPr lang="en-US" sz="2800" smtClean="0"/>
              <a:t>however, may BE FACED WITH UNSTABLE PATIENT and </a:t>
            </a:r>
            <a:r>
              <a:rPr lang="en-US" sz="2800" b="1" smtClean="0"/>
              <a:t>no diagnosis:</a:t>
            </a:r>
            <a:r>
              <a:rPr lang="en-US" sz="2800" smtClean="0"/>
              <a:t> </a:t>
            </a:r>
          </a:p>
          <a:p>
            <a:pPr marL="990600" lvl="1" indent="-533400" eaLnBrk="1" hangingPunct="1"/>
            <a:r>
              <a:rPr lang="en-US" sz="2400" smtClean="0"/>
              <a:t>awaiting pathologic analysis of obtained sample, or</a:t>
            </a:r>
          </a:p>
          <a:p>
            <a:pPr marL="990600" lvl="1" indent="-533400" eaLnBrk="1" hangingPunct="1"/>
            <a:r>
              <a:rPr lang="en-US" sz="2400" smtClean="0"/>
              <a:t>danger of obtaining any sample for tissue diagnosis</a:t>
            </a:r>
          </a:p>
          <a:p>
            <a:pPr marL="609600" indent="-609600" eaLnBrk="1" hangingPunct="1"/>
            <a:r>
              <a:rPr lang="en-US" sz="2800" smtClean="0"/>
              <a:t>initiate empiric therapy:</a:t>
            </a:r>
          </a:p>
          <a:p>
            <a:pPr marL="990600" lvl="1" indent="-533400" eaLnBrk="1" hangingPunct="1"/>
            <a:r>
              <a:rPr lang="en-US" sz="2400" smtClean="0"/>
              <a:t>solumedrol:  2 mg/kg/day divided </a:t>
            </a:r>
            <a:r>
              <a:rPr lang="en-US" sz="2400" i="1" smtClean="0"/>
              <a:t>tid</a:t>
            </a:r>
            <a:endParaRPr lang="en-US" sz="2400" smtClean="0"/>
          </a:p>
          <a:p>
            <a:pPr marL="990600" lvl="1" indent="-533400" eaLnBrk="1" hangingPunct="1"/>
            <a:r>
              <a:rPr lang="en-US" sz="2400" smtClean="0"/>
              <a:t>external beam radiation</a:t>
            </a:r>
          </a:p>
          <a:p>
            <a:pPr marL="990600" lvl="1" indent="-533400" eaLnBrk="1" hangingPunct="1"/>
            <a:r>
              <a:rPr lang="en-US" sz="2400" smtClean="0"/>
              <a:t>if high clinical suspicion of GCT or NBL, initiate appropriate chemotherapy</a:t>
            </a:r>
          </a:p>
          <a:p>
            <a:pPr marL="609600" indent="-609600"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5275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ນິຍາມຂອງ 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Febrile </a:t>
            </a:r>
            <a:r>
              <a:rPr lang="en-US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neutropenia</a:t>
            </a:r>
            <a:endParaRPr lang="th-TH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686800" cy="3043246"/>
          </a:xfrm>
        </p:spPr>
        <p:txBody>
          <a:bodyPr>
            <a:normAutofit/>
          </a:bodyPr>
          <a:lstStyle/>
          <a:p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ມີໄຂ້ 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 38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ອົງສາ ນານເກີນ 1 ຊົ່ງໂມງ ຫລື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 38.3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ອົງສາ 1 ຄັ້ງ</a:t>
            </a:r>
          </a:p>
          <a:p>
            <a:endParaRPr lang="lo-LA" sz="2400" dirty="0" smtClean="0">
              <a:latin typeface="Phetsarath OT" pitchFamily="2" charset="2"/>
              <a:ea typeface="Phetsarath OT" pitchFamily="2" charset="2"/>
              <a:cs typeface="Phetsarath OT" pitchFamily="2" charset="2"/>
              <a:sym typeface="Symbol"/>
            </a:endParaRPr>
          </a:p>
          <a:p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ມີພາວະເມັດເລືອດຂາວຕໍ່າ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 ANC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(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Absolute </a:t>
            </a:r>
            <a:r>
              <a:rPr lang="en-US" sz="24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neutrophil</a:t>
            </a:r>
            <a:r>
              <a:rPr lang="en-US" sz="24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count)=      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 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500 cell/mm3  or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  <a:sym typeface="Symbol"/>
              </a:rPr>
              <a:t></a:t>
            </a:r>
            <a:r>
              <a:rPr lang="th-TH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th-TH" sz="24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1,000 </a:t>
            </a:r>
            <a:r>
              <a:rPr lang="en-US" sz="24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cell/mm3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ແລະມີແນວໂນ້ມທີ່ເມັດເລືອດຂາວຈະຕໍ່າລົງ</a:t>
            </a:r>
            <a:endParaRPr lang="th-TH" sz="2400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endParaRPr lang="en-US" sz="2400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>
              <a:buNone/>
            </a:pPr>
            <a:endParaRPr lang="th-TH" sz="2400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23728" y="2420888"/>
            <a:ext cx="5040313" cy="139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63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Times New Roman" pitchFamily="18" charset="0"/>
              </a:rPr>
              <a:t>ANC</a:t>
            </a:r>
            <a:endParaRPr lang="th-TH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CBC</a:t>
            </a:r>
            <a:r>
              <a:rPr lang="en-US" dirty="0">
                <a:cs typeface="Times New Roman" pitchFamily="18" charset="0"/>
              </a:rPr>
              <a:t>: WBC 1000 cell/mm3PMN 6% Band 1% EO 3% Lymph 90% Hct20 % Plt100,000 </a:t>
            </a:r>
            <a:r>
              <a:rPr lang="en-US" dirty="0" smtClean="0">
                <a:cs typeface="Times New Roman" pitchFamily="18" charset="0"/>
              </a:rPr>
              <a:t>cell/mm3</a:t>
            </a:r>
          </a:p>
          <a:p>
            <a:pPr>
              <a:buNone/>
            </a:pPr>
            <a:endParaRPr lang="en-US" dirty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ANC = </a:t>
            </a:r>
            <a:r>
              <a:rPr lang="en-US" dirty="0"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b="1" dirty="0" smtClean="0">
                <a:cs typeface="Times New Roman" pitchFamily="18" charset="0"/>
              </a:rPr>
              <a:t>ANC</a:t>
            </a:r>
            <a:r>
              <a:rPr lang="en-US" b="1" dirty="0">
                <a:cs typeface="Times New Roman" pitchFamily="18" charset="0"/>
              </a:rPr>
              <a:t>= </a:t>
            </a:r>
            <a:r>
              <a:rPr lang="en-US" b="1" dirty="0" smtClean="0">
                <a:cs typeface="Times New Roman" pitchFamily="18" charset="0"/>
              </a:rPr>
              <a:t> 70  </a:t>
            </a:r>
          </a:p>
          <a:p>
            <a:pPr>
              <a:buNone/>
            </a:pP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WBC x (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Neutrophil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% + Band%)/100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Times New Roman" pitchFamily="18" charset="0"/>
              </a:rPr>
              <a:t>Febrile </a:t>
            </a:r>
            <a:r>
              <a:rPr lang="en-US" b="1" dirty="0" err="1">
                <a:latin typeface="+mn-lt"/>
                <a:cs typeface="Times New Roman" pitchFamily="18" charset="0"/>
              </a:rPr>
              <a:t>neutropenia</a:t>
            </a:r>
            <a:endParaRPr lang="th-TH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h-TH" sz="2400" dirty="0"/>
          </a:p>
          <a:p>
            <a:pPr>
              <a:buNone/>
            </a:pPr>
            <a:r>
              <a:rPr lang="lo-LA" sz="2400" b="1" dirty="0" smtClean="0">
                <a:solidFill>
                  <a:schemeClr val="tx2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ພົບໃນ:</a:t>
            </a:r>
            <a:endParaRPr lang="en-US" sz="2400" b="1" dirty="0">
              <a:solidFill>
                <a:schemeClr val="tx2"/>
              </a:solidFill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>
              <a:buNone/>
            </a:pPr>
            <a:r>
              <a:rPr lang="en-US" sz="2400" b="1" dirty="0">
                <a:cs typeface="Times New Roman" pitchFamily="18" charset="0"/>
              </a:rPr>
              <a:t>1.patient with cancer who had CMT /radiation</a:t>
            </a:r>
          </a:p>
          <a:p>
            <a:pPr>
              <a:buNone/>
            </a:pPr>
            <a:r>
              <a:rPr lang="en-US" sz="2400" b="1" dirty="0">
                <a:cs typeface="Times New Roman" pitchFamily="18" charset="0"/>
              </a:rPr>
              <a:t>2.patient with leukemia</a:t>
            </a:r>
          </a:p>
          <a:p>
            <a:pPr>
              <a:buNone/>
            </a:pPr>
            <a:r>
              <a:rPr lang="en-US" sz="2400" b="1" dirty="0">
                <a:cs typeface="Times New Roman" pitchFamily="18" charset="0"/>
              </a:rPr>
              <a:t>3.patient with bone marrow </a:t>
            </a:r>
            <a:r>
              <a:rPr lang="en-US" sz="2400" b="1" dirty="0" smtClean="0">
                <a:cs typeface="Times New Roman" pitchFamily="18" charset="0"/>
              </a:rPr>
              <a:t>transplant</a:t>
            </a:r>
          </a:p>
          <a:p>
            <a:endParaRPr lang="en-US" sz="2400" b="1" dirty="0" smtClean="0">
              <a:cs typeface="Times New Roman" pitchFamily="18" charset="0"/>
            </a:endParaRPr>
          </a:p>
          <a:p>
            <a:endParaRPr lang="th-TH" sz="2400" dirty="0" smtClean="0"/>
          </a:p>
          <a:p>
            <a:pPr>
              <a:buNone/>
            </a:pPr>
            <a:r>
              <a:rPr lang="en-US" sz="2400" b="1" dirty="0" smtClean="0">
                <a:cs typeface="Times New Roman" pitchFamily="18" charset="0"/>
              </a:rPr>
              <a:t>In febrile </a:t>
            </a:r>
            <a:r>
              <a:rPr lang="en-US" sz="2400" b="1" dirty="0" err="1" smtClean="0">
                <a:cs typeface="Times New Roman" pitchFamily="18" charset="0"/>
              </a:rPr>
              <a:t>neutropenic</a:t>
            </a:r>
            <a:r>
              <a:rPr lang="en-US" sz="2400" b="1" dirty="0" smtClean="0">
                <a:cs typeface="Times New Roman" pitchFamily="18" charset="0"/>
              </a:rPr>
              <a:t> patients ,</a:t>
            </a:r>
          </a:p>
          <a:p>
            <a:pPr>
              <a:buNone/>
            </a:pPr>
            <a:r>
              <a:rPr lang="en-US" sz="2400" b="1" dirty="0" smtClean="0">
                <a:cs typeface="Times New Roman" pitchFamily="18" charset="0"/>
              </a:rPr>
              <a:t>1</a:t>
            </a:r>
            <a:r>
              <a:rPr lang="en-US" sz="2400" b="1" dirty="0">
                <a:cs typeface="Times New Roman" pitchFamily="18" charset="0"/>
              </a:rPr>
              <a:t>) signs and symptoms of infection are often subtle because of a lack of inflammatory response </a:t>
            </a:r>
            <a:r>
              <a:rPr lang="en-US" sz="2400" b="1" dirty="0" smtClean="0">
                <a:cs typeface="Times New Roman" pitchFamily="18" charset="0"/>
              </a:rPr>
              <a:t>AND</a:t>
            </a:r>
            <a:endParaRPr lang="en-US" sz="2400" b="1" dirty="0"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cs typeface="Times New Roman" pitchFamily="18" charset="0"/>
              </a:rPr>
              <a:t>2</a:t>
            </a:r>
            <a:r>
              <a:rPr lang="en-US" sz="2400" b="1" dirty="0">
                <a:cs typeface="Times New Roman" pitchFamily="18" charset="0"/>
              </a:rPr>
              <a:t>) infection tends to have rapid </a:t>
            </a:r>
            <a:r>
              <a:rPr lang="en-US" sz="2400" b="1" dirty="0" smtClean="0">
                <a:cs typeface="Times New Roman" pitchFamily="18" charset="0"/>
              </a:rPr>
              <a:t> spreading </a:t>
            </a:r>
            <a:endParaRPr lang="en-US" sz="2400" b="1" dirty="0">
              <a:cs typeface="Times New Roman" pitchFamily="18" charset="0"/>
            </a:endParaRPr>
          </a:p>
          <a:p>
            <a:endParaRPr lang="en-US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177" t="14648" r="28623" b="13086"/>
          <a:stretch>
            <a:fillRect/>
          </a:stretch>
        </p:blipFill>
        <p:spPr bwMode="auto">
          <a:xfrm>
            <a:off x="-1" y="214314"/>
            <a:ext cx="910734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7505" y="4221088"/>
            <a:ext cx="1872208" cy="123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solidFill>
                  <a:schemeClr val="tx1"/>
                </a:solidFill>
              </a:rPr>
              <a:t>ວັນທີ່ໄດ້ຮັບຢາເຄມີ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8224" y="4837364"/>
            <a:ext cx="2376264" cy="1734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1976</Words>
  <Application>Microsoft Office PowerPoint</Application>
  <PresentationFormat>On-screen Show (4:3)</PresentationFormat>
  <Paragraphs>446</Paragraphs>
  <Slides>60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What is an Oncologic Emergency? </vt:lpstr>
      <vt:lpstr>PowerPoint Presentation</vt:lpstr>
      <vt:lpstr>Oncologic emergency</vt:lpstr>
      <vt:lpstr>Febrile Neutropenia ( FN )</vt:lpstr>
      <vt:lpstr>ນິຍາມຂອງ Febrile neutropenia</vt:lpstr>
      <vt:lpstr>ANC</vt:lpstr>
      <vt:lpstr>Febrile neutropenia</vt:lpstr>
      <vt:lpstr>PowerPoint Presentation</vt:lpstr>
      <vt:lpstr>ຄວາມສໍາຄັນທີ່່ຕ້ອງຮູ້ Febrile Neutropenia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risk of febrile neutropenia </vt:lpstr>
      <vt:lpstr> High risk Febrile neutropenia  </vt:lpstr>
      <vt:lpstr>PowerPoint Presentation</vt:lpstr>
      <vt:lpstr>PowerPoint Presentation</vt:lpstr>
      <vt:lpstr>PowerPoint Presentation</vt:lpstr>
      <vt:lpstr>DURATION OF ANTIBIOTIC THERAPY </vt:lpstr>
      <vt:lpstr>PowerPoint Presentation</vt:lpstr>
      <vt:lpstr>Tumor lysis syndrome (TLS)</vt:lpstr>
      <vt:lpstr>Tumor lysis syndrome (TLS)</vt:lpstr>
      <vt:lpstr>PowerPoint Presentation</vt:lpstr>
      <vt:lpstr>TLS</vt:lpstr>
      <vt:lpstr>PowerPoint Presentation</vt:lpstr>
      <vt:lpstr>TLS</vt:lpstr>
      <vt:lpstr>PowerPoint Presentation</vt:lpstr>
      <vt:lpstr>TLS</vt:lpstr>
      <vt:lpstr>TUMOR LYSIS SYNDROME</vt:lpstr>
      <vt:lpstr>TUMOR LYSIS SYNDROME</vt:lpstr>
      <vt:lpstr>TUMOR LYSIS SYNDROME</vt:lpstr>
      <vt:lpstr>Tumor Lysis Syndrome</vt:lpstr>
      <vt:lpstr>TUMOR LYSIS SYNDROME</vt:lpstr>
      <vt:lpstr>TLS</vt:lpstr>
      <vt:lpstr>hyperleukocytosis</vt:lpstr>
      <vt:lpstr>hyperleukocytosis</vt:lpstr>
      <vt:lpstr>hyperleukocytosis</vt:lpstr>
      <vt:lpstr>hyperleukocytosis</vt:lpstr>
      <vt:lpstr>hyperleukocytosis</vt:lpstr>
      <vt:lpstr>hyperleukocytosis</vt:lpstr>
      <vt:lpstr>hyperleukocytosis</vt:lpstr>
      <vt:lpstr>hyperleukocytosis</vt:lpstr>
      <vt:lpstr>superior vena cava syndrome</vt:lpstr>
      <vt:lpstr>superior vena cava syndrome</vt:lpstr>
      <vt:lpstr>SVCS</vt:lpstr>
      <vt:lpstr>PowerPoint Presentation</vt:lpstr>
      <vt:lpstr>PowerPoint Presentation</vt:lpstr>
      <vt:lpstr>SVCS</vt:lpstr>
      <vt:lpstr>SVCS</vt:lpstr>
      <vt:lpstr>SVCS</vt:lpstr>
      <vt:lpstr>SVCS</vt:lpstr>
      <vt:lpstr>SVCS</vt:lpstr>
      <vt:lpstr>SVCS</vt:lpstr>
      <vt:lpstr>SVCS</vt:lpstr>
      <vt:lpstr>SVCS</vt:lpstr>
      <vt:lpstr>SVCS</vt:lpstr>
      <vt:lpstr>SVCS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Windows</cp:lastModifiedBy>
  <cp:revision>70</cp:revision>
  <dcterms:created xsi:type="dcterms:W3CDTF">2016-12-25T14:41:51Z</dcterms:created>
  <dcterms:modified xsi:type="dcterms:W3CDTF">2019-04-24T05:34:24Z</dcterms:modified>
</cp:coreProperties>
</file>