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97" r:id="rId5"/>
    <p:sldId id="263" r:id="rId6"/>
    <p:sldId id="298" r:id="rId7"/>
    <p:sldId id="264" r:id="rId8"/>
    <p:sldId id="289" r:id="rId9"/>
    <p:sldId id="259" r:id="rId10"/>
    <p:sldId id="293" r:id="rId11"/>
    <p:sldId id="292" r:id="rId12"/>
    <p:sldId id="279" r:id="rId13"/>
    <p:sldId id="269" r:id="rId14"/>
    <p:sldId id="287" r:id="rId15"/>
    <p:sldId id="307" r:id="rId16"/>
    <p:sldId id="294" r:id="rId17"/>
    <p:sldId id="308" r:id="rId18"/>
    <p:sldId id="309" r:id="rId19"/>
    <p:sldId id="300" r:id="rId20"/>
    <p:sldId id="302" r:id="rId21"/>
    <p:sldId id="311" r:id="rId22"/>
    <p:sldId id="303" r:id="rId23"/>
    <p:sldId id="306" r:id="rId24"/>
    <p:sldId id="310" r:id="rId25"/>
    <p:sldId id="299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1" autoAdjust="0"/>
    <p:restoredTop sz="99645" autoAdjust="0"/>
  </p:normalViewPr>
  <p:slideViewPr>
    <p:cSldViewPr snapToGrid="0" showGuides="1">
      <p:cViewPr>
        <p:scale>
          <a:sx n="60" d="100"/>
          <a:sy n="60" d="100"/>
        </p:scale>
        <p:origin x="96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svg"/><Relationship Id="rId1" Type="http://schemas.openxmlformats.org/officeDocument/2006/relationships/image" Target="../media/image9.png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A3B6C-1BCC-4C25-B9DB-37AF2BC9A9D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4E40650-AF72-4A8E-B69C-960891C22DDD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MMUNIZE with MR</a:t>
          </a:r>
        </a:p>
      </dgm:t>
    </dgm:pt>
    <dgm:pt modelId="{61BE3790-A3A8-4CEE-B8FB-52A7C323DC48}" type="parTrans" cxnId="{CDAE636B-0535-41A2-8434-43C58FCD8F5C}">
      <dgm:prSet/>
      <dgm:spPr/>
      <dgm:t>
        <a:bodyPr/>
        <a:lstStyle/>
        <a:p>
          <a:endParaRPr lang="en-US"/>
        </a:p>
      </dgm:t>
    </dgm:pt>
    <dgm:pt modelId="{1C06F937-8A0B-4167-8E9E-38B15BD611D8}" type="sibTrans" cxnId="{CDAE636B-0535-41A2-8434-43C58FCD8F5C}">
      <dgm:prSet/>
      <dgm:spPr/>
      <dgm:t>
        <a:bodyPr/>
        <a:lstStyle/>
        <a:p>
          <a:endParaRPr lang="en-US"/>
        </a:p>
      </dgm:t>
    </dgm:pt>
    <dgm:pt modelId="{F0ACB633-5C6E-421C-BFAD-71FCA9E81E6A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DENTIFY measles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(FEVER with RASH)</a:t>
          </a:r>
        </a:p>
      </dgm:t>
    </dgm:pt>
    <dgm:pt modelId="{BBF598AF-F2B3-4CC8-8CBD-78225D6C7818}" type="parTrans" cxnId="{B5283422-C6E9-41D8-AD71-98FB84A17626}">
      <dgm:prSet/>
      <dgm:spPr/>
      <dgm:t>
        <a:bodyPr/>
        <a:lstStyle/>
        <a:p>
          <a:endParaRPr lang="en-US"/>
        </a:p>
      </dgm:t>
    </dgm:pt>
    <dgm:pt modelId="{10726A5A-84E8-48E7-A756-D5877B289B31}" type="sibTrans" cxnId="{B5283422-C6E9-41D8-AD71-98FB84A17626}">
      <dgm:prSet/>
      <dgm:spPr/>
      <dgm:t>
        <a:bodyPr/>
        <a:lstStyle/>
        <a:p>
          <a:endParaRPr lang="en-US"/>
        </a:p>
      </dgm:t>
    </dgm:pt>
    <dgm:pt modelId="{D9A21C08-07A6-471C-8276-DC9A2BEBF559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SOLATE</a:t>
          </a:r>
        </a:p>
      </dgm:t>
    </dgm:pt>
    <dgm:pt modelId="{78E4DA1D-BCD1-4DB1-A016-E1E53B3334C9}" type="parTrans" cxnId="{80DCDBF9-B133-45E6-A4BF-CA7C77C5CE7D}">
      <dgm:prSet/>
      <dgm:spPr/>
      <dgm:t>
        <a:bodyPr/>
        <a:lstStyle/>
        <a:p>
          <a:endParaRPr lang="en-US"/>
        </a:p>
      </dgm:t>
    </dgm:pt>
    <dgm:pt modelId="{1F7B5B23-4A48-4CF1-B1A7-9FB0B23AEA68}" type="sibTrans" cxnId="{80DCDBF9-B133-45E6-A4BF-CA7C77C5CE7D}">
      <dgm:prSet/>
      <dgm:spPr/>
      <dgm:t>
        <a:bodyPr/>
        <a:lstStyle/>
        <a:p>
          <a:endParaRPr lang="en-US"/>
        </a:p>
      </dgm:t>
    </dgm:pt>
    <dgm:pt modelId="{25C1EB58-4F23-4EAF-AD0B-75D235CD4878}">
      <dgm:prSet custT="1"/>
      <dgm:spPr/>
      <dgm:t>
        <a:bodyPr/>
        <a:lstStyle/>
        <a:p>
          <a:r>
            <a:rPr 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NFORM public health authorities </a:t>
          </a:r>
        </a:p>
      </dgm:t>
    </dgm:pt>
    <dgm:pt modelId="{E9C4750C-86B1-43E2-8F64-719FA6421315}" type="parTrans" cxnId="{CFA2B437-5969-47B0-9179-2F7BEA701486}">
      <dgm:prSet/>
      <dgm:spPr/>
      <dgm:t>
        <a:bodyPr/>
        <a:lstStyle/>
        <a:p>
          <a:endParaRPr lang="en-US"/>
        </a:p>
      </dgm:t>
    </dgm:pt>
    <dgm:pt modelId="{588FAB3F-9523-4087-82C6-AB60C2C39110}" type="sibTrans" cxnId="{CFA2B437-5969-47B0-9179-2F7BEA701486}">
      <dgm:prSet/>
      <dgm:spPr/>
      <dgm:t>
        <a:bodyPr/>
        <a:lstStyle/>
        <a:p>
          <a:endParaRPr lang="en-US"/>
        </a:p>
      </dgm:t>
    </dgm:pt>
    <dgm:pt modelId="{A0CEB5BB-72D9-40D2-AB1F-1B0298BB41D0}" type="pres">
      <dgm:prSet presAssocID="{6F1A3B6C-1BCC-4C25-B9DB-37AF2BC9A9D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7DDABF-B21C-4F4E-846C-998C06DAADC5}" type="pres">
      <dgm:prSet presAssocID="{6F1A3B6C-1BCC-4C25-B9DB-37AF2BC9A9D3}" presName="container" presStyleCnt="0">
        <dgm:presLayoutVars>
          <dgm:dir/>
          <dgm:resizeHandles val="exact"/>
        </dgm:presLayoutVars>
      </dgm:prSet>
      <dgm:spPr/>
    </dgm:pt>
    <dgm:pt modelId="{14B5C53E-5FD5-4EFA-B66D-0F28CB260DFB}" type="pres">
      <dgm:prSet presAssocID="{F4E40650-AF72-4A8E-B69C-960891C22DDD}" presName="compNode" presStyleCnt="0"/>
      <dgm:spPr/>
    </dgm:pt>
    <dgm:pt modelId="{6C28ECD2-C8E1-46E4-BF4F-EE2B349BA2CA}" type="pres">
      <dgm:prSet presAssocID="{F4E40650-AF72-4A8E-B69C-960891C22DDD}" presName="iconBgRect" presStyleLbl="bgShp" presStyleIdx="0" presStyleCnt="4"/>
      <dgm:spPr/>
    </dgm:pt>
    <dgm:pt modelId="{DC0F96D6-E4EE-46DA-8072-7D19B7E59DBA}" type="pres">
      <dgm:prSet presAssocID="{F4E40650-AF72-4A8E-B69C-960891C22DD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8B37316F-96B6-43B4-A4F3-05309518EC04}" type="pres">
      <dgm:prSet presAssocID="{F4E40650-AF72-4A8E-B69C-960891C22DDD}" presName="spaceRect" presStyleCnt="0"/>
      <dgm:spPr/>
    </dgm:pt>
    <dgm:pt modelId="{5B58AD94-5CA8-45C7-B5E3-25D5B82BA37F}" type="pres">
      <dgm:prSet presAssocID="{F4E40650-AF72-4A8E-B69C-960891C22DDD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097A623-2049-435B-822B-9B3F926E4D38}" type="pres">
      <dgm:prSet presAssocID="{1C06F937-8A0B-4167-8E9E-38B15BD611D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F55597B-BDB8-443F-B6DF-2D5D90B27004}" type="pres">
      <dgm:prSet presAssocID="{F0ACB633-5C6E-421C-BFAD-71FCA9E81E6A}" presName="compNode" presStyleCnt="0"/>
      <dgm:spPr/>
    </dgm:pt>
    <dgm:pt modelId="{D2C57D3C-A209-499E-89E7-B8DD4B46FAA7}" type="pres">
      <dgm:prSet presAssocID="{F0ACB633-5C6E-421C-BFAD-71FCA9E81E6A}" presName="iconBgRect" presStyleLbl="bgShp" presStyleIdx="1" presStyleCnt="4"/>
      <dgm:spPr/>
    </dgm:pt>
    <dgm:pt modelId="{98A290B9-4FB1-4229-BE82-174EA9AC8A3B}" type="pres">
      <dgm:prSet presAssocID="{F0ACB633-5C6E-421C-BFAD-71FCA9E81E6A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C6EF60-5FE7-4B5F-A02A-A0355DA485F1}" type="pres">
      <dgm:prSet presAssocID="{F0ACB633-5C6E-421C-BFAD-71FCA9E81E6A}" presName="spaceRect" presStyleCnt="0"/>
      <dgm:spPr/>
    </dgm:pt>
    <dgm:pt modelId="{089EA7AF-E7DD-442C-AD7E-948E4C323943}" type="pres">
      <dgm:prSet presAssocID="{F0ACB633-5C6E-421C-BFAD-71FCA9E81E6A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15E6A4C-E443-439D-94B2-074659D0B631}" type="pres">
      <dgm:prSet presAssocID="{10726A5A-84E8-48E7-A756-D5877B289B3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024D889-4B8A-4DE4-8DFB-1BD6DADC078C}" type="pres">
      <dgm:prSet presAssocID="{D9A21C08-07A6-471C-8276-DC9A2BEBF559}" presName="compNode" presStyleCnt="0"/>
      <dgm:spPr/>
    </dgm:pt>
    <dgm:pt modelId="{4F7699F2-5422-4773-8C6C-E0DD10993D27}" type="pres">
      <dgm:prSet presAssocID="{D9A21C08-07A6-471C-8276-DC9A2BEBF559}" presName="iconBgRect" presStyleLbl="bgShp" presStyleIdx="2" presStyleCnt="4"/>
      <dgm:spPr/>
    </dgm:pt>
    <dgm:pt modelId="{1F6CC649-3676-45FE-BC19-D8E818D2E672}" type="pres">
      <dgm:prSet presAssocID="{D9A21C08-07A6-471C-8276-DC9A2BEBF559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3375A454-F09B-4A4A-9B00-E729B4FE5DA2}" type="pres">
      <dgm:prSet presAssocID="{D9A21C08-07A6-471C-8276-DC9A2BEBF559}" presName="spaceRect" presStyleCnt="0"/>
      <dgm:spPr/>
    </dgm:pt>
    <dgm:pt modelId="{79BE6B6F-72DF-410A-9D66-BF8D0AC9EB08}" type="pres">
      <dgm:prSet presAssocID="{D9A21C08-07A6-471C-8276-DC9A2BEBF559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BFCF38F-4207-4793-80C0-90FA68427934}" type="pres">
      <dgm:prSet presAssocID="{1F7B5B23-4A48-4CF1-B1A7-9FB0B23AEA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181CFA-C9EA-4FA8-8CE7-C2FA81DADE42}" type="pres">
      <dgm:prSet presAssocID="{25C1EB58-4F23-4EAF-AD0B-75D235CD4878}" presName="compNode" presStyleCnt="0"/>
      <dgm:spPr/>
    </dgm:pt>
    <dgm:pt modelId="{AC2FC18F-5994-416C-94E9-25AC21E6AA4C}" type="pres">
      <dgm:prSet presAssocID="{25C1EB58-4F23-4EAF-AD0B-75D235CD4878}" presName="iconBgRect" presStyleLbl="bgShp" presStyleIdx="3" presStyleCnt="4"/>
      <dgm:spPr/>
    </dgm:pt>
    <dgm:pt modelId="{46297903-2D85-4291-8539-5CDA41BA7226}" type="pres">
      <dgm:prSet presAssocID="{25C1EB58-4F23-4EAF-AD0B-75D235CD4878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ank"/>
        </a:ext>
      </dgm:extLst>
    </dgm:pt>
    <dgm:pt modelId="{E098C98D-7AED-4944-B631-94B2352246FF}" type="pres">
      <dgm:prSet presAssocID="{25C1EB58-4F23-4EAF-AD0B-75D235CD4878}" presName="spaceRect" presStyleCnt="0"/>
      <dgm:spPr/>
    </dgm:pt>
    <dgm:pt modelId="{B617A9BE-4C95-492E-8C82-439915C88E22}" type="pres">
      <dgm:prSet presAssocID="{25C1EB58-4F23-4EAF-AD0B-75D235CD487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205969-0FF8-4E78-A99B-A58F1BE5B0F3}" type="presOf" srcId="{F0ACB633-5C6E-421C-BFAD-71FCA9E81E6A}" destId="{089EA7AF-E7DD-442C-AD7E-948E4C323943}" srcOrd="0" destOrd="0" presId="urn:microsoft.com/office/officeart/2018/2/layout/IconCircleList"/>
    <dgm:cxn modelId="{F218EEAB-3762-4DFC-9BBC-8545998782F3}" type="presOf" srcId="{F4E40650-AF72-4A8E-B69C-960891C22DDD}" destId="{5B58AD94-5CA8-45C7-B5E3-25D5B82BA37F}" srcOrd="0" destOrd="0" presId="urn:microsoft.com/office/officeart/2018/2/layout/IconCircleList"/>
    <dgm:cxn modelId="{FE02D203-0CAE-49C9-B8A3-6498E98EB407}" type="presOf" srcId="{25C1EB58-4F23-4EAF-AD0B-75D235CD4878}" destId="{B617A9BE-4C95-492E-8C82-439915C88E22}" srcOrd="0" destOrd="0" presId="urn:microsoft.com/office/officeart/2018/2/layout/IconCircleList"/>
    <dgm:cxn modelId="{80DCDBF9-B133-45E6-A4BF-CA7C77C5CE7D}" srcId="{6F1A3B6C-1BCC-4C25-B9DB-37AF2BC9A9D3}" destId="{D9A21C08-07A6-471C-8276-DC9A2BEBF559}" srcOrd="2" destOrd="0" parTransId="{78E4DA1D-BCD1-4DB1-A016-E1E53B3334C9}" sibTransId="{1F7B5B23-4A48-4CF1-B1A7-9FB0B23AEA68}"/>
    <dgm:cxn modelId="{E1223EA6-5D8B-4C06-BB6A-42E6F2ABC3A2}" type="presOf" srcId="{1F7B5B23-4A48-4CF1-B1A7-9FB0B23AEA68}" destId="{6BFCF38F-4207-4793-80C0-90FA68427934}" srcOrd="0" destOrd="0" presId="urn:microsoft.com/office/officeart/2018/2/layout/IconCircleList"/>
    <dgm:cxn modelId="{A67EEE9D-640C-4B12-B202-678909D006B2}" type="presOf" srcId="{6F1A3B6C-1BCC-4C25-B9DB-37AF2BC9A9D3}" destId="{A0CEB5BB-72D9-40D2-AB1F-1B0298BB41D0}" srcOrd="0" destOrd="0" presId="urn:microsoft.com/office/officeart/2018/2/layout/IconCircleList"/>
    <dgm:cxn modelId="{2256266C-E60F-4825-9252-7F673B20233B}" type="presOf" srcId="{10726A5A-84E8-48E7-A756-D5877B289B31}" destId="{E15E6A4C-E443-439D-94B2-074659D0B631}" srcOrd="0" destOrd="0" presId="urn:microsoft.com/office/officeart/2018/2/layout/IconCircleList"/>
    <dgm:cxn modelId="{B5283422-C6E9-41D8-AD71-98FB84A17626}" srcId="{6F1A3B6C-1BCC-4C25-B9DB-37AF2BC9A9D3}" destId="{F0ACB633-5C6E-421C-BFAD-71FCA9E81E6A}" srcOrd="1" destOrd="0" parTransId="{BBF598AF-F2B3-4CC8-8CBD-78225D6C7818}" sibTransId="{10726A5A-84E8-48E7-A756-D5877B289B31}"/>
    <dgm:cxn modelId="{CFA2B437-5969-47B0-9179-2F7BEA701486}" srcId="{6F1A3B6C-1BCC-4C25-B9DB-37AF2BC9A9D3}" destId="{25C1EB58-4F23-4EAF-AD0B-75D235CD4878}" srcOrd="3" destOrd="0" parTransId="{E9C4750C-86B1-43E2-8F64-719FA6421315}" sibTransId="{588FAB3F-9523-4087-82C6-AB60C2C39110}"/>
    <dgm:cxn modelId="{A9FB4C95-B22C-4541-B8E1-31B0B94EB051}" type="presOf" srcId="{1C06F937-8A0B-4167-8E9E-38B15BD611D8}" destId="{1097A623-2049-435B-822B-9B3F926E4D38}" srcOrd="0" destOrd="0" presId="urn:microsoft.com/office/officeart/2018/2/layout/IconCircleList"/>
    <dgm:cxn modelId="{A22FB1D1-2138-4BC1-AF08-3981DA85AC74}" type="presOf" srcId="{D9A21C08-07A6-471C-8276-DC9A2BEBF559}" destId="{79BE6B6F-72DF-410A-9D66-BF8D0AC9EB08}" srcOrd="0" destOrd="0" presId="urn:microsoft.com/office/officeart/2018/2/layout/IconCircleList"/>
    <dgm:cxn modelId="{CDAE636B-0535-41A2-8434-43C58FCD8F5C}" srcId="{6F1A3B6C-1BCC-4C25-B9DB-37AF2BC9A9D3}" destId="{F4E40650-AF72-4A8E-B69C-960891C22DDD}" srcOrd="0" destOrd="0" parTransId="{61BE3790-A3A8-4CEE-B8FB-52A7C323DC48}" sibTransId="{1C06F937-8A0B-4167-8E9E-38B15BD611D8}"/>
    <dgm:cxn modelId="{D698F883-C240-40F2-84FD-9C241604728D}" type="presParOf" srcId="{A0CEB5BB-72D9-40D2-AB1F-1B0298BB41D0}" destId="{497DDABF-B21C-4F4E-846C-998C06DAADC5}" srcOrd="0" destOrd="0" presId="urn:microsoft.com/office/officeart/2018/2/layout/IconCircleList"/>
    <dgm:cxn modelId="{D2B7DF60-5D55-47D8-BC26-B1E20651EE45}" type="presParOf" srcId="{497DDABF-B21C-4F4E-846C-998C06DAADC5}" destId="{14B5C53E-5FD5-4EFA-B66D-0F28CB260DFB}" srcOrd="0" destOrd="0" presId="urn:microsoft.com/office/officeart/2018/2/layout/IconCircleList"/>
    <dgm:cxn modelId="{5BD21B50-F6CC-4EB3-A793-FF1C518F18AB}" type="presParOf" srcId="{14B5C53E-5FD5-4EFA-B66D-0F28CB260DFB}" destId="{6C28ECD2-C8E1-46E4-BF4F-EE2B349BA2CA}" srcOrd="0" destOrd="0" presId="urn:microsoft.com/office/officeart/2018/2/layout/IconCircleList"/>
    <dgm:cxn modelId="{4B5AFC79-2825-4981-A930-BE213EE9482A}" type="presParOf" srcId="{14B5C53E-5FD5-4EFA-B66D-0F28CB260DFB}" destId="{DC0F96D6-E4EE-46DA-8072-7D19B7E59DBA}" srcOrd="1" destOrd="0" presId="urn:microsoft.com/office/officeart/2018/2/layout/IconCircleList"/>
    <dgm:cxn modelId="{20CD8ED6-5AFF-405C-9159-94366A106CF4}" type="presParOf" srcId="{14B5C53E-5FD5-4EFA-B66D-0F28CB260DFB}" destId="{8B37316F-96B6-43B4-A4F3-05309518EC04}" srcOrd="2" destOrd="0" presId="urn:microsoft.com/office/officeart/2018/2/layout/IconCircleList"/>
    <dgm:cxn modelId="{0007F54C-CC9E-4BA4-ACC3-5BAC44C991FD}" type="presParOf" srcId="{14B5C53E-5FD5-4EFA-B66D-0F28CB260DFB}" destId="{5B58AD94-5CA8-45C7-B5E3-25D5B82BA37F}" srcOrd="3" destOrd="0" presId="urn:microsoft.com/office/officeart/2018/2/layout/IconCircleList"/>
    <dgm:cxn modelId="{A1685979-413D-4470-BE77-5335B2079E23}" type="presParOf" srcId="{497DDABF-B21C-4F4E-846C-998C06DAADC5}" destId="{1097A623-2049-435B-822B-9B3F926E4D38}" srcOrd="1" destOrd="0" presId="urn:microsoft.com/office/officeart/2018/2/layout/IconCircleList"/>
    <dgm:cxn modelId="{86BEC3CA-843B-47B0-91BF-CE76E3C1F43F}" type="presParOf" srcId="{497DDABF-B21C-4F4E-846C-998C06DAADC5}" destId="{CF55597B-BDB8-443F-B6DF-2D5D90B27004}" srcOrd="2" destOrd="0" presId="urn:microsoft.com/office/officeart/2018/2/layout/IconCircleList"/>
    <dgm:cxn modelId="{6788DC59-6BBB-4AC2-98D8-D326E28FDF81}" type="presParOf" srcId="{CF55597B-BDB8-443F-B6DF-2D5D90B27004}" destId="{D2C57D3C-A209-499E-89E7-B8DD4B46FAA7}" srcOrd="0" destOrd="0" presId="urn:microsoft.com/office/officeart/2018/2/layout/IconCircleList"/>
    <dgm:cxn modelId="{4E7C15ED-CB93-41C9-AF58-18BABD5911CB}" type="presParOf" srcId="{CF55597B-BDB8-443F-B6DF-2D5D90B27004}" destId="{98A290B9-4FB1-4229-BE82-174EA9AC8A3B}" srcOrd="1" destOrd="0" presId="urn:microsoft.com/office/officeart/2018/2/layout/IconCircleList"/>
    <dgm:cxn modelId="{AB8555CA-E3B5-4E44-8BD0-7B96A1C9176D}" type="presParOf" srcId="{CF55597B-BDB8-443F-B6DF-2D5D90B27004}" destId="{40C6EF60-5FE7-4B5F-A02A-A0355DA485F1}" srcOrd="2" destOrd="0" presId="urn:microsoft.com/office/officeart/2018/2/layout/IconCircleList"/>
    <dgm:cxn modelId="{169051E8-F44B-4A67-A536-16494990A03C}" type="presParOf" srcId="{CF55597B-BDB8-443F-B6DF-2D5D90B27004}" destId="{089EA7AF-E7DD-442C-AD7E-948E4C323943}" srcOrd="3" destOrd="0" presId="urn:microsoft.com/office/officeart/2018/2/layout/IconCircleList"/>
    <dgm:cxn modelId="{4A22531A-E5EF-4DBA-B5AA-6E0F505F746F}" type="presParOf" srcId="{497DDABF-B21C-4F4E-846C-998C06DAADC5}" destId="{E15E6A4C-E443-439D-94B2-074659D0B631}" srcOrd="3" destOrd="0" presId="urn:microsoft.com/office/officeart/2018/2/layout/IconCircleList"/>
    <dgm:cxn modelId="{CDBE2210-AEAF-43D5-B866-DC00E0631C8A}" type="presParOf" srcId="{497DDABF-B21C-4F4E-846C-998C06DAADC5}" destId="{C024D889-4B8A-4DE4-8DFB-1BD6DADC078C}" srcOrd="4" destOrd="0" presId="urn:microsoft.com/office/officeart/2018/2/layout/IconCircleList"/>
    <dgm:cxn modelId="{D9412BBE-69FB-483C-9ED8-E00977F67978}" type="presParOf" srcId="{C024D889-4B8A-4DE4-8DFB-1BD6DADC078C}" destId="{4F7699F2-5422-4773-8C6C-E0DD10993D27}" srcOrd="0" destOrd="0" presId="urn:microsoft.com/office/officeart/2018/2/layout/IconCircleList"/>
    <dgm:cxn modelId="{BCD87F92-37C0-4716-B7CE-32C390AA6DA3}" type="presParOf" srcId="{C024D889-4B8A-4DE4-8DFB-1BD6DADC078C}" destId="{1F6CC649-3676-45FE-BC19-D8E818D2E672}" srcOrd="1" destOrd="0" presId="urn:microsoft.com/office/officeart/2018/2/layout/IconCircleList"/>
    <dgm:cxn modelId="{3C2D485B-D801-42A0-B2D6-A4BED8F6FC54}" type="presParOf" srcId="{C024D889-4B8A-4DE4-8DFB-1BD6DADC078C}" destId="{3375A454-F09B-4A4A-9B00-E729B4FE5DA2}" srcOrd="2" destOrd="0" presId="urn:microsoft.com/office/officeart/2018/2/layout/IconCircleList"/>
    <dgm:cxn modelId="{2FC6ED41-E502-43F7-864E-18C58DD151D8}" type="presParOf" srcId="{C024D889-4B8A-4DE4-8DFB-1BD6DADC078C}" destId="{79BE6B6F-72DF-410A-9D66-BF8D0AC9EB08}" srcOrd="3" destOrd="0" presId="urn:microsoft.com/office/officeart/2018/2/layout/IconCircleList"/>
    <dgm:cxn modelId="{919A2189-52A2-48A3-A70F-9CFDD78BF734}" type="presParOf" srcId="{497DDABF-B21C-4F4E-846C-998C06DAADC5}" destId="{6BFCF38F-4207-4793-80C0-90FA68427934}" srcOrd="5" destOrd="0" presId="urn:microsoft.com/office/officeart/2018/2/layout/IconCircleList"/>
    <dgm:cxn modelId="{FED891A0-9CC4-45BF-90BB-7B8B025ADFB3}" type="presParOf" srcId="{497DDABF-B21C-4F4E-846C-998C06DAADC5}" destId="{BA181CFA-C9EA-4FA8-8CE7-C2FA81DADE42}" srcOrd="6" destOrd="0" presId="urn:microsoft.com/office/officeart/2018/2/layout/IconCircleList"/>
    <dgm:cxn modelId="{F06CC262-B77C-4CC3-A7F8-DFA84E20A50F}" type="presParOf" srcId="{BA181CFA-C9EA-4FA8-8CE7-C2FA81DADE42}" destId="{AC2FC18F-5994-416C-94E9-25AC21E6AA4C}" srcOrd="0" destOrd="0" presId="urn:microsoft.com/office/officeart/2018/2/layout/IconCircleList"/>
    <dgm:cxn modelId="{5C39B3C8-435E-48BB-A5FE-F136F6B2299D}" type="presParOf" srcId="{BA181CFA-C9EA-4FA8-8CE7-C2FA81DADE42}" destId="{46297903-2D85-4291-8539-5CDA41BA7226}" srcOrd="1" destOrd="0" presId="urn:microsoft.com/office/officeart/2018/2/layout/IconCircleList"/>
    <dgm:cxn modelId="{4733DDE4-85B3-4D24-8741-07F0A0B654E5}" type="presParOf" srcId="{BA181CFA-C9EA-4FA8-8CE7-C2FA81DADE42}" destId="{E098C98D-7AED-4944-B631-94B2352246FF}" srcOrd="2" destOrd="0" presId="urn:microsoft.com/office/officeart/2018/2/layout/IconCircleList"/>
    <dgm:cxn modelId="{DE73C4C0-C314-4FC6-AD83-F948ADE4554D}" type="presParOf" srcId="{BA181CFA-C9EA-4FA8-8CE7-C2FA81DADE42}" destId="{B617A9BE-4C95-492E-8C82-439915C88E2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8ECD2-C8E1-46E4-BF4F-EE2B349BA2CA}">
      <dsp:nvSpPr>
        <dsp:cNvPr id="0" name=""/>
        <dsp:cNvSpPr/>
      </dsp:nvSpPr>
      <dsp:spPr>
        <a:xfrm>
          <a:off x="408192" y="67916"/>
          <a:ext cx="1231599" cy="1231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F96D6-E4EE-46DA-8072-7D19B7E59DBA}">
      <dsp:nvSpPr>
        <dsp:cNvPr id="0" name=""/>
        <dsp:cNvSpPr/>
      </dsp:nvSpPr>
      <dsp:spPr>
        <a:xfrm>
          <a:off x="666828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8AD94-5CA8-45C7-B5E3-25D5B82BA37F}">
      <dsp:nvSpPr>
        <dsp:cNvPr id="0" name=""/>
        <dsp:cNvSpPr/>
      </dsp:nvSpPr>
      <dsp:spPr>
        <a:xfrm>
          <a:off x="1903706" y="67916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MMUNIZE with MR</a:t>
          </a:r>
        </a:p>
      </dsp:txBody>
      <dsp:txXfrm>
        <a:off x="1903706" y="67916"/>
        <a:ext cx="2903056" cy="1231599"/>
      </dsp:txXfrm>
    </dsp:sp>
    <dsp:sp modelId="{D2C57D3C-A209-499E-89E7-B8DD4B46FAA7}">
      <dsp:nvSpPr>
        <dsp:cNvPr id="0" name=""/>
        <dsp:cNvSpPr/>
      </dsp:nvSpPr>
      <dsp:spPr>
        <a:xfrm>
          <a:off x="5312597" y="67916"/>
          <a:ext cx="1231599" cy="1231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290B9-4FB1-4229-BE82-174EA9AC8A3B}">
      <dsp:nvSpPr>
        <dsp:cNvPr id="0" name=""/>
        <dsp:cNvSpPr/>
      </dsp:nvSpPr>
      <dsp:spPr>
        <a:xfrm>
          <a:off x="5571233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EA7AF-E7DD-442C-AD7E-948E4C323943}">
      <dsp:nvSpPr>
        <dsp:cNvPr id="0" name=""/>
        <dsp:cNvSpPr/>
      </dsp:nvSpPr>
      <dsp:spPr>
        <a:xfrm>
          <a:off x="6808111" y="67916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DENTIFY measles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(FEVER with RASH)</a:t>
          </a:r>
        </a:p>
      </dsp:txBody>
      <dsp:txXfrm>
        <a:off x="6808111" y="67916"/>
        <a:ext cx="2903056" cy="1231599"/>
      </dsp:txXfrm>
    </dsp:sp>
    <dsp:sp modelId="{4F7699F2-5422-4773-8C6C-E0DD10993D27}">
      <dsp:nvSpPr>
        <dsp:cNvPr id="0" name=""/>
        <dsp:cNvSpPr/>
      </dsp:nvSpPr>
      <dsp:spPr>
        <a:xfrm>
          <a:off x="408192" y="1831847"/>
          <a:ext cx="1231599" cy="1231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CC649-3676-45FE-BC19-D8E818D2E672}">
      <dsp:nvSpPr>
        <dsp:cNvPr id="0" name=""/>
        <dsp:cNvSpPr/>
      </dsp:nvSpPr>
      <dsp:spPr>
        <a:xfrm>
          <a:off x="666828" y="2090483"/>
          <a:ext cx="714327" cy="71432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E6B6F-72DF-410A-9D66-BF8D0AC9EB08}">
      <dsp:nvSpPr>
        <dsp:cNvPr id="0" name=""/>
        <dsp:cNvSpPr/>
      </dsp:nvSpPr>
      <dsp:spPr>
        <a:xfrm>
          <a:off x="1903706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SOLATE</a:t>
          </a:r>
        </a:p>
      </dsp:txBody>
      <dsp:txXfrm>
        <a:off x="1903706" y="1831847"/>
        <a:ext cx="2903056" cy="1231599"/>
      </dsp:txXfrm>
    </dsp:sp>
    <dsp:sp modelId="{AC2FC18F-5994-416C-94E9-25AC21E6AA4C}">
      <dsp:nvSpPr>
        <dsp:cNvPr id="0" name=""/>
        <dsp:cNvSpPr/>
      </dsp:nvSpPr>
      <dsp:spPr>
        <a:xfrm>
          <a:off x="5312597" y="1831847"/>
          <a:ext cx="1231599" cy="123159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97903-2D85-4291-8539-5CDA41BA7226}">
      <dsp:nvSpPr>
        <dsp:cNvPr id="0" name=""/>
        <dsp:cNvSpPr/>
      </dsp:nvSpPr>
      <dsp:spPr>
        <a:xfrm>
          <a:off x="5571233" y="2090483"/>
          <a:ext cx="714327" cy="714327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7A9BE-4C95-492E-8C82-439915C88E22}">
      <dsp:nvSpPr>
        <dsp:cNvPr id="0" name=""/>
        <dsp:cNvSpPr/>
      </dsp:nvSpPr>
      <dsp:spPr>
        <a:xfrm>
          <a:off x="6808111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NFORM public health authorities </a:t>
          </a:r>
        </a:p>
      </dsp:txBody>
      <dsp:txXfrm>
        <a:off x="6808111" y="1831847"/>
        <a:ext cx="2903056" cy="123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71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38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97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9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5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7FD2-E0DF-4CBC-AD90-622F94463C8B}" type="datetimeFigureOut">
              <a:rPr lang="en-GB" smtClean="0"/>
              <a:pPr/>
              <a:t>05/04/2019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365C-747A-4564-9EB1-8E0AF5838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Case presentation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37653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dirty="0"/>
          </a:p>
          <a:p>
            <a:pPr algn="l"/>
            <a:endParaRPr lang="en-GB" dirty="0"/>
          </a:p>
          <a:p>
            <a:pPr algn="r"/>
            <a:r>
              <a:rPr lang="en-GB" dirty="0"/>
              <a:t>				</a:t>
            </a:r>
            <a:r>
              <a:rPr lang="en-GB" dirty="0" err="1" smtClean="0"/>
              <a:t>Khounthavy</a:t>
            </a:r>
            <a:r>
              <a:rPr lang="en-GB" dirty="0" smtClean="0"/>
              <a:t> </a:t>
            </a:r>
            <a:r>
              <a:rPr lang="en-GB" dirty="0" err="1" smtClean="0"/>
              <a:t>Phongsavath</a:t>
            </a:r>
            <a:r>
              <a:rPr lang="en-GB" dirty="0" smtClean="0"/>
              <a:t> MD</a:t>
            </a:r>
            <a:endParaRPr lang="en-GB" dirty="0"/>
          </a:p>
          <a:p>
            <a:pPr algn="r"/>
            <a:r>
              <a:rPr lang="en-GB" dirty="0"/>
              <a:t>				National Children Hospital, Vientiane</a:t>
            </a:r>
          </a:p>
          <a:p>
            <a:pPr algn="r"/>
            <a:r>
              <a:rPr lang="en-GB" sz="2600" b="1" dirty="0"/>
              <a:t>15th Annual Pediatric Continuing Medical Education Conference</a:t>
            </a:r>
          </a:p>
          <a:p>
            <a:pPr algn="r"/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April 2019, Vientiane</a:t>
            </a:r>
          </a:p>
          <a:p>
            <a:pPr algn="l"/>
            <a:endParaRPr lang="en-GB" dirty="0"/>
          </a:p>
          <a:p>
            <a:pPr algn="r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4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564" y="532551"/>
            <a:ext cx="10515600" cy="70939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Approach to FEVER with RASH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846299"/>
              </p:ext>
            </p:extLst>
          </p:nvPr>
        </p:nvGraphicFramePr>
        <p:xfrm>
          <a:off x="423082" y="1365252"/>
          <a:ext cx="10795378" cy="533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63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78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4711">
                <a:tc rowSpan="2"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Infectious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Viral infections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Measles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Rubella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Roseola(HHV 6 and 7)</a:t>
                      </a:r>
                    </a:p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Erythema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infectiosum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(Parvovirus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Epstein-Barr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virus (EBV)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Dengue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69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Bacterial </a:t>
                      </a:r>
                      <a:r>
                        <a:rPr lang="en-US" sz="2400" b="1" dirty="0" smtClean="0"/>
                        <a:t>infections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Scarlet</a:t>
                      </a:r>
                      <a:r>
                        <a:rPr lang="en-US" sz="2400" b="1" baseline="0" dirty="0"/>
                        <a:t> fever</a:t>
                      </a:r>
                    </a:p>
                    <a:p>
                      <a:r>
                        <a:rPr lang="en-US" sz="2400" b="1" baseline="0" dirty="0" smtClean="0"/>
                        <a:t>Rickettsia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690">
                <a:tc rowSpan="2">
                  <a:txBody>
                    <a:bodyPr/>
                    <a:lstStyle/>
                    <a:p>
                      <a:endParaRPr lang="en-US" sz="3200" b="1" dirty="0"/>
                    </a:p>
                    <a:p>
                      <a:r>
                        <a:rPr lang="en-US" sz="3200" b="1" dirty="0"/>
                        <a:t>Non- infectious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Rheumatologic</a:t>
                      </a:r>
                      <a:r>
                        <a:rPr lang="en-US" sz="2400" b="1" baseline="0" dirty="0"/>
                        <a:t> disorders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Acute rheumatic fever</a:t>
                      </a:r>
                      <a:r>
                        <a:rPr lang="en-US" sz="2400" b="1" baseline="0" dirty="0"/>
                        <a:t> </a:t>
                      </a:r>
                    </a:p>
                    <a:p>
                      <a:r>
                        <a:rPr lang="en-US" sz="2400" b="1" baseline="0" dirty="0"/>
                        <a:t>Kawasaki disease</a:t>
                      </a:r>
                    </a:p>
                    <a:p>
                      <a:r>
                        <a:rPr lang="en-US" sz="2400" b="1" baseline="0" dirty="0"/>
                        <a:t>Henoch </a:t>
                      </a:r>
                      <a:r>
                        <a:rPr lang="en-US" sz="2400" b="1" baseline="0" dirty="0" err="1" smtClean="0"/>
                        <a:t>Schoenlein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/>
                        <a:t>purpura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8690">
                <a:tc v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Medication reactions</a:t>
                      </a:r>
                      <a:r>
                        <a:rPr lang="en-US" sz="2400" b="1" baseline="0" dirty="0"/>
                        <a:t>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Erythema </a:t>
                      </a:r>
                      <a:r>
                        <a:rPr lang="en-US" sz="2400" b="1" dirty="0" err="1"/>
                        <a:t>multiforme</a:t>
                      </a:r>
                      <a:endParaRPr lang="en-US" sz="2400" b="1" dirty="0"/>
                    </a:p>
                    <a:p>
                      <a:r>
                        <a:rPr lang="en-US" sz="2400" b="1" dirty="0"/>
                        <a:t>Stevens Johnson syndrome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2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Differential 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Measles with severe pneumonia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Dengue fever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Scarlet fever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Additional diagnosis: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Moderate acute malnutrition</a:t>
            </a:r>
          </a:p>
        </p:txBody>
      </p:sp>
    </p:spTree>
    <p:extLst>
      <p:ext uri="{BB962C8B-B14F-4D97-AF65-F5344CB8AC3E}">
        <p14:creationId xmlns:p14="http://schemas.microsoft.com/office/powerpoint/2010/main" val="23426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05"/>
            <a:ext cx="10515600" cy="71670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Follow-up in ED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170583"/>
              </p:ext>
            </p:extLst>
          </p:nvPr>
        </p:nvGraphicFramePr>
        <p:xfrm>
          <a:off x="203915" y="1213655"/>
          <a:ext cx="11784170" cy="544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6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56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74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201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22-02-19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(23:10)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 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list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365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T:39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P:171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RR:58</a:t>
                      </a:r>
                    </a:p>
                    <a:p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SpO2:94%</a:t>
                      </a:r>
                    </a:p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W:10,6kg</a:t>
                      </a:r>
                    </a:p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H:93cm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ever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Severe </a:t>
                      </a: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pneumonia </a:t>
                      </a:r>
                    </a:p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Diarrhea</a:t>
                      </a:r>
                      <a:r>
                        <a:rPr lang="en-US" sz="24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acute malnutrition 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GB" sz="2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b="1" u="sng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DDx</a:t>
                      </a:r>
                      <a:r>
                        <a:rPr lang="en-GB" sz="2400" b="1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r>
                        <a:rPr lang="en-GB" sz="2400" b="1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Suspected </a:t>
                      </a:r>
                      <a:r>
                        <a:rPr lang="en-GB" sz="2400" b="1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MEASLES</a:t>
                      </a:r>
                      <a:endParaRPr lang="en-GB" sz="2400" b="1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Scarlet fever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Dengue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O2 via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cannula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1L/min </a:t>
                      </a:r>
                    </a:p>
                    <a:p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2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(15Mkd)</a:t>
                      </a:r>
                    </a:p>
                    <a:p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Ceftriaxone (100MKD)</a:t>
                      </a:r>
                    </a:p>
                    <a:p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Isolated room at ICU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case of 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fever and rash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Center for Laboratory and Epidemiology</a:t>
                      </a:r>
                    </a:p>
                    <a:p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(NCLE)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0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Investigations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7747"/>
            <a:ext cx="10515600" cy="5065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3200" b="1" dirty="0"/>
              <a:t>CBC</a:t>
            </a:r>
          </a:p>
          <a:p>
            <a:pPr>
              <a:lnSpc>
                <a:spcPct val="100000"/>
              </a:lnSpc>
            </a:pPr>
            <a:r>
              <a:rPr lang="en-GB" sz="3200" b="1" dirty="0"/>
              <a:t>Glucose</a:t>
            </a:r>
            <a:endParaRPr lang="en-GB" sz="3200" b="1" strike="sngStrike" dirty="0"/>
          </a:p>
          <a:p>
            <a:pPr>
              <a:lnSpc>
                <a:spcPct val="100000"/>
              </a:lnSpc>
            </a:pPr>
            <a:r>
              <a:rPr lang="en-GB" sz="3200" b="1" dirty="0"/>
              <a:t>Electrolytes </a:t>
            </a:r>
          </a:p>
          <a:p>
            <a:pPr>
              <a:lnSpc>
                <a:spcPct val="100000"/>
              </a:lnSpc>
            </a:pPr>
            <a:r>
              <a:rPr lang="en-GB" sz="3200" b="1" dirty="0"/>
              <a:t>LFTs, RFT</a:t>
            </a:r>
          </a:p>
          <a:p>
            <a:pPr>
              <a:lnSpc>
                <a:spcPct val="100000"/>
              </a:lnSpc>
            </a:pPr>
            <a:r>
              <a:rPr lang="en-GB" sz="3200" b="1" dirty="0" smtClean="0"/>
              <a:t>CRP</a:t>
            </a:r>
          </a:p>
          <a:p>
            <a:pPr>
              <a:lnSpc>
                <a:spcPct val="100000"/>
              </a:lnSpc>
            </a:pPr>
            <a:r>
              <a:rPr lang="en-GB" sz="3200" b="1" dirty="0" smtClean="0"/>
              <a:t>DF test</a:t>
            </a:r>
            <a:endParaRPr lang="en-GB" sz="3200" b="1" dirty="0"/>
          </a:p>
          <a:p>
            <a:pPr>
              <a:lnSpc>
                <a:spcPct val="100000"/>
              </a:lnSpc>
            </a:pPr>
            <a:r>
              <a:rPr lang="en-GB" sz="3200" b="1" dirty="0"/>
              <a:t>Blood sent </a:t>
            </a:r>
            <a:r>
              <a:rPr lang="en-GB" sz="3200" b="1" dirty="0" smtClean="0"/>
              <a:t>for measles </a:t>
            </a:r>
            <a:r>
              <a:rPr lang="en-GB" sz="3200" b="1" dirty="0"/>
              <a:t>IgM and IgG</a:t>
            </a:r>
          </a:p>
          <a:p>
            <a:pPr>
              <a:lnSpc>
                <a:spcPct val="100000"/>
              </a:lnSpc>
            </a:pPr>
            <a:r>
              <a:rPr lang="en-GB" sz="3200" b="1" dirty="0"/>
              <a:t>Throat swab </a:t>
            </a:r>
            <a:r>
              <a:rPr lang="en-GB" sz="3200" b="1" dirty="0" smtClean="0"/>
              <a:t>for group A Streptococcus (GAS)</a:t>
            </a:r>
            <a:endParaRPr lang="en-GB" sz="3200" b="1" dirty="0"/>
          </a:p>
          <a:p>
            <a:pPr>
              <a:lnSpc>
                <a:spcPct val="100000"/>
              </a:lnSpc>
            </a:pPr>
            <a:r>
              <a:rPr lang="en-GB" sz="3200" b="1" dirty="0"/>
              <a:t>Chest X-ray 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170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62538"/>
              </p:ext>
            </p:extLst>
          </p:nvPr>
        </p:nvGraphicFramePr>
        <p:xfrm>
          <a:off x="231820" y="1098800"/>
          <a:ext cx="5112913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7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CBC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WBC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8.06 x10</a:t>
                      </a:r>
                      <a:r>
                        <a:rPr lang="en-US" sz="2400" baseline="30000" dirty="0" smtClean="0"/>
                        <a:t>9</a:t>
                      </a:r>
                      <a:r>
                        <a:rPr lang="en-US" sz="2400" baseline="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LYM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 x10</a:t>
                      </a:r>
                      <a:r>
                        <a:rPr lang="en-US" sz="2400" baseline="30000" dirty="0" smtClean="0"/>
                        <a:t>9</a:t>
                      </a:r>
                      <a:r>
                        <a:rPr lang="en-US" sz="2400" baseline="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0.2 x10</a:t>
                      </a:r>
                      <a:r>
                        <a:rPr lang="en-US" sz="2400" baseline="30000" dirty="0" smtClean="0"/>
                        <a:t>9</a:t>
                      </a:r>
                      <a:r>
                        <a:rPr lang="en-US" sz="2400" baseline="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87.8 x10</a:t>
                      </a:r>
                      <a:r>
                        <a:rPr lang="en-US" sz="2400" baseline="30000" dirty="0" smtClean="0"/>
                        <a:t>9</a:t>
                      </a:r>
                      <a:r>
                        <a:rPr lang="en-US" sz="2400" baseline="0" dirty="0" smtClean="0"/>
                        <a:t>/l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HGB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11.1 g/dl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HCT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34.32</a:t>
                      </a:r>
                      <a:r>
                        <a:rPr lang="en-US" sz="2400" baseline="0" dirty="0" smtClean="0"/>
                        <a:t> 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55 </a:t>
                      </a:r>
                      <a:r>
                        <a:rPr lang="en-US" sz="2400" b="1" dirty="0" err="1" smtClean="0">
                          <a:solidFill>
                            <a:schemeClr val="accent2"/>
                          </a:solidFill>
                        </a:rPr>
                        <a:t>fl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MCH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17.8 </a:t>
                      </a:r>
                      <a:r>
                        <a:rPr lang="en-US" sz="2400" dirty="0" err="1" smtClean="0"/>
                        <a:t>pg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5536">
                <a:tc>
                  <a:txBody>
                    <a:bodyPr/>
                    <a:lstStyle/>
                    <a:p>
                      <a:r>
                        <a:rPr lang="en-US" sz="2400" b="1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279.000 x10</a:t>
                      </a:r>
                      <a:r>
                        <a:rPr lang="en-US" sz="2400" baseline="30000" dirty="0" smtClean="0"/>
                        <a:t>9</a:t>
                      </a:r>
                      <a:r>
                        <a:rPr lang="en-US" sz="2400" baseline="0" dirty="0" smtClean="0"/>
                        <a:t>/l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019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Rapid</a:t>
                      </a:r>
                      <a:r>
                        <a:rPr lang="en-US" sz="2400" b="1" baseline="0" dirty="0" smtClean="0"/>
                        <a:t> test for dengue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NS1 (-),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IgM(-)</a:t>
                      </a:r>
                    </a:p>
                    <a:p>
                      <a:r>
                        <a:rPr lang="en-US" sz="2400" dirty="0" smtClean="0"/>
                        <a:t>IgG(-)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302721"/>
              </p:ext>
            </p:extLst>
          </p:nvPr>
        </p:nvGraphicFramePr>
        <p:xfrm>
          <a:off x="5773124" y="1098800"/>
          <a:ext cx="5859887" cy="465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2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81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Biochemistry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3.45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Na+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136.8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/l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Cl</a:t>
                      </a:r>
                      <a:r>
                        <a:rPr lang="en-US" sz="2400" b="1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88.8 </a:t>
                      </a:r>
                      <a:r>
                        <a:rPr lang="en-US" sz="2400" dirty="0" err="1" smtClean="0"/>
                        <a:t>mmol</a:t>
                      </a:r>
                      <a:r>
                        <a:rPr lang="en-US" sz="2400" dirty="0" smtClean="0"/>
                        <a:t>/l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108 mg/dl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SGOT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64 IU/l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17 IU/l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Urea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19.9 mg/dl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0,40 mg/dl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6648">
                <a:tc>
                  <a:txBody>
                    <a:bodyPr/>
                    <a:lstStyle/>
                    <a:p>
                      <a:r>
                        <a:rPr lang="en-US" sz="2400" b="1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139.1 mg/l</a:t>
                      </a:r>
                      <a:endParaRPr lang="en-US" sz="2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4D5585-1F4A-4C6C-B2DC-63651250B233}"/>
              </a:ext>
            </a:extLst>
          </p:cNvPr>
          <p:cNvSpPr txBox="1"/>
          <p:nvPr/>
        </p:nvSpPr>
        <p:spPr>
          <a:xfrm>
            <a:off x="1042232" y="268867"/>
            <a:ext cx="1003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Laboratory results</a:t>
            </a:r>
          </a:p>
        </p:txBody>
      </p:sp>
    </p:spTree>
    <p:extLst>
      <p:ext uri="{BB962C8B-B14F-4D97-AF65-F5344CB8AC3E}">
        <p14:creationId xmlns:p14="http://schemas.microsoft.com/office/powerpoint/2010/main" val="41827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" t="-1" r="312" b="5897"/>
          <a:stretch/>
        </p:blipFill>
        <p:spPr>
          <a:xfrm>
            <a:off x="3160296" y="673768"/>
            <a:ext cx="6352672" cy="6184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9917" y="0"/>
            <a:ext cx="3866146" cy="6737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Chest </a:t>
            </a:r>
            <a:r>
              <a:rPr lang="en-US" sz="3200" b="1" dirty="0" smtClean="0">
                <a:solidFill>
                  <a:schemeClr val="tx1"/>
                </a:solidFill>
              </a:rPr>
              <a:t>X-ray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61" y="0"/>
            <a:ext cx="10515600" cy="835025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Follow-up in ICU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980833"/>
              </p:ext>
            </p:extLst>
          </p:nvPr>
        </p:nvGraphicFramePr>
        <p:xfrm>
          <a:off x="461494" y="663575"/>
          <a:ext cx="11414334" cy="6236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4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10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8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4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7245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22-02-19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(23:10)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 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list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1971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T:39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P:171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RR:58</a:t>
                      </a:r>
                    </a:p>
                    <a:p>
                      <a:r>
                        <a:rPr lang="en-US" sz="20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SpO2:94%</a:t>
                      </a: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W:10,6kg</a:t>
                      </a: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H:93cm</a:t>
                      </a:r>
                    </a:p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23/02/2019 </a:t>
                      </a: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14h00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ever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evere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pneumonia 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Diarrhea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acute malnutrition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Suspected </a:t>
                      </a:r>
                      <a:r>
                        <a:rPr lang="en-GB" sz="2000" b="1" strike="noStrike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MEASLES</a:t>
                      </a:r>
                      <a:endParaRPr lang="en-GB" sz="2000" b="1" kern="12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fever for 8hr</a:t>
                      </a:r>
                    </a:p>
                    <a:p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sign of severe respiratory distress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0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Isolated room at ICU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Isolated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medical equipment ( 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oximeter, , stethoscope, monitoring)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O2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cannula 1L/min</a:t>
                      </a:r>
                    </a:p>
                    <a:p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 fluid </a:t>
                      </a:r>
                    </a:p>
                    <a:p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Paracetamol (15Mkd)</a:t>
                      </a:r>
                    </a:p>
                    <a:p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Ceftriaxone (100MKD)</a:t>
                      </a:r>
                    </a:p>
                    <a:p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Follow-up every 2-4h</a:t>
                      </a:r>
                      <a:endParaRPr lang="en-US" sz="20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  treatment</a:t>
                      </a:r>
                    </a:p>
                    <a:p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 to wean oxygen/SaO2:98%(RA)</a:t>
                      </a:r>
                    </a:p>
                    <a:p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Add: </a:t>
                      </a:r>
                      <a:r>
                        <a:rPr lang="en-US" sz="20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200.000 IU d1 d2 and d14</a:t>
                      </a:r>
                    </a:p>
                    <a:p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-Report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NCH Director suspected measles case</a:t>
                      </a:r>
                    </a:p>
                    <a:p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-Consult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nutrition team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-Give </a:t>
                      </a:r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200.000 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 on d1, d2 and d14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IDW </a:t>
                      </a:r>
                    </a:p>
                    <a:p>
                      <a:r>
                        <a:rPr lang="en-US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Isolated room </a:t>
                      </a:r>
                    </a:p>
                    <a:p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7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50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Follow-up in ID ward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65938"/>
              </p:ext>
            </p:extLst>
          </p:nvPr>
        </p:nvGraphicFramePr>
        <p:xfrm>
          <a:off x="215989" y="655003"/>
          <a:ext cx="11760021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69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02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19550"/>
              </a:tblGrid>
              <a:tr h="75441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23-02-19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list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857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T: 37</a:t>
                      </a: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 137</a:t>
                      </a: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RR: 42</a:t>
                      </a: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Spo2:98%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BP: 94/68</a:t>
                      </a: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fever 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pneumonia  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Moderate acute malnutrition </a:t>
                      </a:r>
                    </a:p>
                    <a:p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NCLE reported: Measles</a:t>
                      </a:r>
                      <a:r>
                        <a:rPr lang="en-US" sz="2400" b="1" kern="1200" baseline="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IgM (+) positive</a:t>
                      </a:r>
                      <a:endParaRPr lang="en-US" sz="2400" b="1" kern="1200" dirty="0" smtClean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GB" sz="2400" b="1" strike="noStrike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Dx</a:t>
                      </a:r>
                      <a:r>
                        <a:rPr lang="en-GB" sz="2400" b="1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GB" sz="2400" b="1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b="1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Complicated m</a:t>
                      </a:r>
                      <a:r>
                        <a:rPr lang="en-GB" sz="2400" b="1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easles</a:t>
                      </a:r>
                      <a:r>
                        <a:rPr lang="en-GB" sz="2400" b="1" u="sng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severe pneumonia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Isolated room at ICU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Isolation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until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days of rash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Separate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equipment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(oximeter, stethoscope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 wash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Mask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IV fluid </a:t>
                      </a:r>
                    </a:p>
                    <a:p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Paracetamol (15Mkd)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Ceftriaxone (100MKD)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Add: Vitamin A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200.000 IU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</a:t>
                      </a:r>
                    </a:p>
                    <a:p>
                      <a:endParaRPr lang="en-US" sz="2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Reported to Director NCH</a:t>
                      </a:r>
                    </a:p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Give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MR vaccine for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workers,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and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exposed to measles case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soon as possible </a:t>
                      </a: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294473"/>
              </p:ext>
            </p:extLst>
          </p:nvPr>
        </p:nvGraphicFramePr>
        <p:xfrm>
          <a:off x="188891" y="0"/>
          <a:ext cx="11938715" cy="6590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5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7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236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638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24/02/19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list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2645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Spo2 : 99% (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RA)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BP: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100/70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severe pneumonia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rash decreased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respiratory distress 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Crepitations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 the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lungs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US" sz="2400" b="1" strike="sng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b="1" strike="sng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acute malnutrition</a:t>
                      </a:r>
                      <a:endParaRPr lang="en-US" sz="2400" b="1" strike="sngStrike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Perfalgan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1g (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15MKdose)</a:t>
                      </a:r>
                    </a:p>
                    <a:p>
                      <a:pPr algn="l"/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Ceftriaxone (100MKD)</a:t>
                      </a:r>
                    </a:p>
                    <a:p>
                      <a:pPr algn="l"/>
                      <a:r>
                        <a:rPr lang="en-US" sz="24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 200.000UI d2</a:t>
                      </a:r>
                      <a:endParaRPr lang="en-US" sz="2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Sp. 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Multivitamin</a:t>
                      </a:r>
                      <a:endParaRPr lang="en-US" sz="2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2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25/2/2019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T: 37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P: 98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RR: 30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Spo2: 99% </a:t>
                      </a:r>
                      <a:b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BP: 100/70</a:t>
                      </a:r>
                    </a:p>
                    <a:p>
                      <a:pPr algn="l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severe pneumonia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rash</a:t>
                      </a: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respiratory distress 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Crepitations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over the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lungs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decreased</a:t>
                      </a:r>
                    </a:p>
                    <a:p>
                      <a:pPr algn="l"/>
                      <a:r>
                        <a:rPr lang="en-US" sz="2400" b="1" strike="sng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400" b="1" strike="sng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strike="noStrik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  <a:r>
                        <a:rPr lang="en-US" sz="2400" b="1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acute malnutrition</a:t>
                      </a:r>
                      <a:endParaRPr lang="en-US" sz="2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Off IV Antibiotic</a:t>
                      </a:r>
                    </a:p>
                    <a:p>
                      <a:pPr algn="l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cefixime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orally for 3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days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Discharged 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-give </a:t>
                      </a:r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vit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A on d14</a:t>
                      </a:r>
                      <a:b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-follow-up visit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3915174" y="1901242"/>
            <a:ext cx="218941" cy="51515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2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5B795D-98A0-4BE9-B39E-B35A204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0EB46E-4CA3-45AB-9C36-2E6D5007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000000"/>
                </a:solidFill>
              </a:rPr>
              <a:t>Mode of transmission</a:t>
            </a:r>
            <a:r>
              <a:rPr lang="en-US" sz="3200" u="sng" dirty="0">
                <a:solidFill>
                  <a:srgbClr val="000000"/>
                </a:solidFill>
              </a:rPr>
              <a:t>: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Airborne </a:t>
            </a:r>
          </a:p>
          <a:p>
            <a:r>
              <a:rPr lang="en-US" sz="3200" b="1" dirty="0">
                <a:solidFill>
                  <a:srgbClr val="000000"/>
                </a:solidFill>
              </a:rPr>
              <a:t>Direct contact with infectious droplets</a:t>
            </a:r>
          </a:p>
          <a:p>
            <a:pPr marL="0" indent="0">
              <a:buNone/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0000"/>
                </a:solidFill>
              </a:rPr>
              <a:t>Measles virus can remain infectious in the air for </a:t>
            </a:r>
            <a:br>
              <a:rPr lang="en-US" sz="3200" b="1" dirty="0">
                <a:solidFill>
                  <a:srgbClr val="000000"/>
                </a:solidFill>
              </a:rPr>
            </a:br>
            <a:r>
              <a:rPr lang="en-US" sz="3200" b="1" u="sng" dirty="0">
                <a:solidFill>
                  <a:schemeClr val="accent2"/>
                </a:solidFill>
              </a:rPr>
              <a:t>up to 2 hours </a:t>
            </a:r>
            <a:r>
              <a:rPr lang="en-US" sz="3200" b="1" dirty="0">
                <a:solidFill>
                  <a:srgbClr val="000000"/>
                </a:solidFill>
              </a:rPr>
              <a:t>after an infected person leaves an area.</a:t>
            </a:r>
          </a:p>
        </p:txBody>
      </p:sp>
    </p:spTree>
    <p:extLst>
      <p:ext uri="{BB962C8B-B14F-4D97-AF65-F5344CB8AC3E}">
        <p14:creationId xmlns:p14="http://schemas.microsoft.com/office/powerpoint/2010/main" val="171306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3-year-old previously healthy female from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Somsamai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Village,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Xaithany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District, Vientiane Capital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Day of admission: 22/2/2019 (00h:30)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Chief complaint:  </a:t>
            </a:r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 d2 and RASH</a:t>
            </a:r>
            <a:r>
              <a:rPr lang="en-GB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2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15C08-ACB6-4EC8-AFFB-153323B3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16" y="100061"/>
            <a:ext cx="10515600" cy="1305677"/>
          </a:xfrm>
        </p:spPr>
        <p:txBody>
          <a:bodyPr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cbsnews1.cbsistatic.com/hub/i/r/2015/01/27/5464ffe5-2585-46ab-976f-6b30464f1bf8/resize/620x/efb333b34c83ac63dc6f18a84921e1b1/measlesupdates.jpg">
            <a:extLst>
              <a:ext uri="{FF2B5EF4-FFF2-40B4-BE49-F238E27FC236}">
                <a16:creationId xmlns:a16="http://schemas.microsoft.com/office/drawing/2014/main" xmlns="" id="{A0D0A489-C479-4E66-8552-D76F65A91B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9" y="385011"/>
            <a:ext cx="10679653" cy="60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Severe measles complications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1825625"/>
            <a:ext cx="1193532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 </a:t>
            </a:r>
            <a:r>
              <a:rPr lang="en-US" sz="5400" b="1" u="sng" dirty="0" smtClean="0">
                <a:solidFill>
                  <a:schemeClr val="accent2"/>
                </a:solidFill>
              </a:rPr>
              <a:t>1 : </a:t>
            </a:r>
            <a:r>
              <a:rPr lang="en-US" sz="5400" b="1" u="sng" dirty="0">
                <a:solidFill>
                  <a:schemeClr val="accent2"/>
                </a:solidFill>
              </a:rPr>
              <a:t>20 children </a:t>
            </a:r>
            <a:r>
              <a:rPr lang="en-US" sz="4800" dirty="0" smtClean="0"/>
              <a:t>gets </a:t>
            </a:r>
            <a:r>
              <a:rPr lang="en-US" sz="4800" b="1" dirty="0" smtClean="0">
                <a:solidFill>
                  <a:schemeClr val="accent2"/>
                </a:solidFill>
              </a:rPr>
              <a:t>PNEUMONIA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/>
                </a:solidFill>
              </a:rPr>
              <a:t>PNEUMONIA</a:t>
            </a:r>
            <a:r>
              <a:rPr lang="en-US" sz="4800" dirty="0" smtClean="0"/>
              <a:t> is the </a:t>
            </a:r>
            <a:r>
              <a:rPr lang="en-US" sz="4800" dirty="0"/>
              <a:t>most common cause of death from measles in young children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010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9465B-B2BD-4D66-8E2F-7ADDF1CD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3" y="5167312"/>
            <a:ext cx="10515600" cy="1325563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213980-65E2-49A9-9FBA-B4B45D48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52" t="17830" r="20645" b="8705"/>
          <a:stretch/>
        </p:blipFill>
        <p:spPr>
          <a:xfrm>
            <a:off x="1540042" y="545432"/>
            <a:ext cx="9464842" cy="59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A8C18-8027-4AFA-B374-94E67412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8"/>
            <a:ext cx="10515600" cy="102027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Prevention of measles transmission at NCH </a:t>
            </a:r>
            <a:endParaRPr 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8152827-D770-4279-AF3F-FFCF9580C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321097"/>
              </p:ext>
            </p:extLst>
          </p:nvPr>
        </p:nvGraphicFramePr>
        <p:xfrm>
          <a:off x="296779" y="866274"/>
          <a:ext cx="11598441" cy="581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8441">
                  <a:extLst>
                    <a:ext uri="{9D8B030D-6E8A-4147-A177-3AD203B41FA5}">
                      <a16:colId xmlns:a16="http://schemas.microsoft.com/office/drawing/2014/main" xmlns="" val="3823168311"/>
                    </a:ext>
                  </a:extLst>
                </a:gridCol>
              </a:tblGrid>
              <a:tr h="70585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of nosocomial infection at 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5867736"/>
                  </a:ext>
                </a:extLst>
              </a:tr>
              <a:tr h="510732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Triage at ED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patients with fever and rash or coryza, conjunctivitis, cough sent immediately to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assigned separate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examination room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mask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measles case when transported in the hospital (preferably N95 mask; regular mask if N95 not available)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Isolation room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hospitalized measles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cases up to day 5 of rash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Separate medical equipment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(stethoscope, oximeter, monitoring)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Hand washing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use of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 sanitizer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Examination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room not used </a:t>
                      </a:r>
                      <a:r>
                        <a:rPr lang="en-US" sz="2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2 hours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occupied by a patient with suspected/known measles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Offering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 vaccine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exposed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unvaccinated/vaccinated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less than 2 doses of MR exposed 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patients/family as soon as possible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72 </a:t>
                      </a:r>
                      <a:r>
                        <a:rPr lang="en-US" sz="2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exposure) </a:t>
                      </a:r>
                    </a:p>
                    <a:p>
                      <a:pPr marL="0" indent="0">
                        <a:buNone/>
                      </a:pP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429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8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A8C18-8027-4AFA-B374-94E67412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28"/>
            <a:ext cx="10515600" cy="105236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Prevention of measles transmission at NCH </a:t>
            </a:r>
            <a:endParaRPr 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68152827-D770-4279-AF3F-FFCF9580C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191176"/>
              </p:ext>
            </p:extLst>
          </p:nvPr>
        </p:nvGraphicFramePr>
        <p:xfrm>
          <a:off x="343301" y="1023104"/>
          <a:ext cx="11505397" cy="583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5397">
                  <a:extLst>
                    <a:ext uri="{9D8B030D-6E8A-4147-A177-3AD203B41FA5}">
                      <a16:colId xmlns:a16="http://schemas.microsoft.com/office/drawing/2014/main" xmlns="" val="2634667679"/>
                    </a:ext>
                  </a:extLst>
                </a:gridCol>
              </a:tblGrid>
              <a:tr h="3253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health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5867736"/>
                  </a:ext>
                </a:extLst>
              </a:tr>
              <a:tr h="1758615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a suspected measles case to the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Director of NCH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a suspected measles case to the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NCLE, MOH, WHO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Introducing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prevention measures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NCH and sending blood sample for measles confirmation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8429348"/>
                  </a:ext>
                </a:extLst>
              </a:tr>
              <a:tr h="5693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of measles transmission to staff</a:t>
                      </a:r>
                    </a:p>
                    <a:p>
                      <a:pPr marL="0" indent="0">
                        <a:buNone/>
                      </a:pP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200983"/>
                  </a:ext>
                </a:extLst>
              </a:tr>
              <a:tr h="276564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 mask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 having contact with suspected/known measles case (preferably N95 mask, regular mask if N95 not available)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 washing and use of hand sanitizer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 vaccine for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staff who is unvaccinated</a:t>
                      </a: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vaccinated with less than 2 doses of MR or 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exposed as soon as possible</a:t>
                      </a:r>
                      <a:r>
                        <a:rPr lang="en-US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(within 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</a:t>
                      </a:r>
                      <a:r>
                        <a:rPr lang="en-US" sz="2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exposure) 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346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32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351DFE5-F63D-4BE0-BDA9-E3EB88F0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DD2BC0-6F29-4B4F-8D61-2DCF6D2E8E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12577D-7037-4A62-84D2-C92676700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</a:t>
            </a: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E104C896-17AD-4DBB-8B1A-2030E6508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28120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254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472" y="2803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History of present illness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094875"/>
            <a:ext cx="11539470" cy="5082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2 days PTA she developed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high-grade fever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rhinorrhoea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The parents took her to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 health care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centre.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  Dx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paracetamol and antihistamine medication orally.</a:t>
            </a:r>
          </a:p>
        </p:txBody>
      </p:sp>
    </p:spTree>
    <p:extLst>
      <p:ext uri="{BB962C8B-B14F-4D97-AF65-F5344CB8AC3E}">
        <p14:creationId xmlns:p14="http://schemas.microsoft.com/office/powerpoint/2010/main" val="4667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809A84-54DB-4831-A906-3730B3BC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History of present illness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706683-8D70-413A-B92A-650FF8ABB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524000"/>
            <a:ext cx="11106150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 day PTA she developed </a:t>
            </a:r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nonpruritic rash on her face</a:t>
            </a:r>
            <a:r>
              <a:rPr lang="en-GB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During the following 24 hours rash spread all over her body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symptoms were associated with 2 episodes of 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3 episodes of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watery stool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poor appetite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increased and she developed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dyspnoea, </a:t>
            </a:r>
            <a:b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her parents took her to NCH on 22/2/2019</a:t>
            </a:r>
          </a:p>
          <a:p>
            <a:pPr>
              <a:lnSpc>
                <a:spcPct val="150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07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10"/>
            <a:ext cx="10515600" cy="708338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Past Medical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1353800" cy="5821251"/>
          </a:xfrm>
        </p:spPr>
        <p:txBody>
          <a:bodyPr lIns="0">
            <a:noAutofit/>
          </a:bodyPr>
          <a:lstStyle/>
          <a:p>
            <a:pPr lvl="1">
              <a:lnSpc>
                <a:spcPct val="170000"/>
              </a:lnSpc>
            </a:pP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child in the family</a:t>
            </a:r>
          </a:p>
          <a:p>
            <a:pPr lvl="1">
              <a:lnSpc>
                <a:spcPct val="1700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Pregnancy: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normal, uncomplicated, ANC at health care centre  </a:t>
            </a:r>
          </a:p>
          <a:p>
            <a:pPr lvl="1">
              <a:lnSpc>
                <a:spcPct val="1700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Delivery: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normal term delivery in hospital, BW 3000g</a:t>
            </a:r>
          </a:p>
          <a:p>
            <a:pPr lvl="1">
              <a:lnSpc>
                <a:spcPct val="1700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Perinatal period: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no complications</a:t>
            </a:r>
          </a:p>
          <a:p>
            <a:pPr lvl="1">
              <a:lnSpc>
                <a:spcPct val="1700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Development: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normal development. </a:t>
            </a:r>
          </a:p>
          <a:p>
            <a:pPr lvl="1">
              <a:lnSpc>
                <a:spcPct val="170000"/>
              </a:lnSpc>
            </a:pP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Immunization: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incomplete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 (BCG, Hib0, DTP1+ OPV1+PCV1)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3DF2F-C061-4DCF-B5C4-F2A024C0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Past Medical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0E61C-7045-40ED-BE9A-B06D028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2500"/>
            <a:ext cx="11353800" cy="5058569"/>
          </a:xfrm>
        </p:spPr>
        <p:txBody>
          <a:bodyPr lIns="0">
            <a:noAutofit/>
          </a:bodyPr>
          <a:lstStyle/>
          <a:p>
            <a:pPr lvl="1"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Surgical Hx: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 surgical interventions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Allergies Hx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none</a:t>
            </a:r>
          </a:p>
          <a:p>
            <a:pPr lvl="1"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Family Hx: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6 healthy siblings, </a:t>
            </a:r>
            <a:r>
              <a:rPr lang="en-GB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sibling developed similar </a:t>
            </a:r>
            <a:r>
              <a:rPr lang="en-GB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(FEVER + RASH)</a:t>
            </a:r>
            <a:endParaRPr lang="en-GB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Social Hx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children in her village have </a:t>
            </a:r>
            <a:r>
              <a:rPr lang="en-GB" sz="32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 and rash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no known TB contact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she doesn’t attend school yet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2" y="184822"/>
            <a:ext cx="10515600" cy="80685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Physical examination in 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0" y="1030309"/>
            <a:ext cx="11598525" cy="5527671"/>
          </a:xfrm>
        </p:spPr>
        <p:txBody>
          <a:bodyPr>
            <a:no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AVPU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P ; </a:t>
            </a:r>
            <a:r>
              <a:rPr lang="en-GB" sz="2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39 C  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Sat02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94% (RA)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2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RR: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bpm  </a:t>
            </a:r>
            <a:r>
              <a:rPr lang="en-GB" sz="25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HR: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171 bpm  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97/67  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10,6 kg,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93 cm,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W/H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-2SD to -3SD,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W/A 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-2SD to -3SD,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H/A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0 to -2SD </a:t>
            </a:r>
          </a:p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HEENT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nasal discharge, nasal flaring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, pink conjunctiva, no sunken eye,</a:t>
            </a:r>
            <a:r>
              <a:rPr lang="en-GB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Koplik’s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spots in oral cavity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lymphadenopathy, no ear discharge </a:t>
            </a:r>
            <a:endParaRPr lang="en-GB" sz="2500" dirty="0" smtClean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CNS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meningeal signs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negative, </a:t>
            </a:r>
            <a:r>
              <a:rPr lang="en-GB" sz="25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restlessness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500" dirty="0" smtClean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5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tachypnea</a:t>
            </a:r>
            <a:r>
              <a:rPr lang="en-GB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moderate sub-costal/inter-costal/supra-sternal retractions, pectus carinatum, diffuse crepitations bilaterally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, no wheezing</a:t>
            </a:r>
          </a:p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CVS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no cyanosis, warm extremities, CRT&lt; 2sec, pulse volume strong and symmetric, tachycardia, S1-S2 normal, no heart murmur</a:t>
            </a:r>
          </a:p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: abdomen 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soft, not painful on palpation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no hepatosplenomegaly</a:t>
            </a:r>
          </a:p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SKIN</a:t>
            </a:r>
            <a:r>
              <a:rPr lang="en-US" sz="2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generalized erythematous confluent maculopapular rash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no bleeding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5" y="159019"/>
            <a:ext cx="5211798" cy="646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32" y="159019"/>
            <a:ext cx="5333316" cy="646386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C5B0707-E4AF-470A-8EEE-9094BADE6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54" t="33996" r="42514" b="38686"/>
          <a:stretch/>
        </p:blipFill>
        <p:spPr>
          <a:xfrm>
            <a:off x="180289" y="0"/>
            <a:ext cx="3893236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6221"/>
          </a:xfrm>
        </p:spPr>
        <p:txBody>
          <a:bodyPr>
            <a:no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Positive findings  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21346"/>
            <a:ext cx="5569039" cy="563665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1200" b="1" dirty="0"/>
              <a:t>A 3 year-old girl with: </a:t>
            </a:r>
            <a:r>
              <a:rPr lang="en-GB" sz="11200" b="1" strike="sngStrike" dirty="0"/>
              <a:t>                        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GB" sz="11200" b="1" dirty="0">
                <a:latin typeface="Calibri" panose="020F0502020204030204" pitchFamily="34" charset="0"/>
              </a:rPr>
              <a:t>Fever   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1200" b="1" dirty="0">
                <a:latin typeface="Calibri" panose="020F0502020204030204" pitchFamily="34" charset="0"/>
              </a:rPr>
              <a:t>Generalized confluent erythematous maculopapular rash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GB" sz="11200" b="1" dirty="0">
                <a:latin typeface="Calibri" panose="020F0502020204030204" pitchFamily="34" charset="0"/>
              </a:rPr>
              <a:t>Rhinorrhoea and cough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GB" sz="11200" b="1" dirty="0">
                <a:latin typeface="Calibri" panose="020F0502020204030204" pitchFamily="34" charset="0"/>
              </a:rPr>
              <a:t>Nasal flaring and chest retractions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GB" sz="11200" b="1" dirty="0">
                <a:latin typeface="Calibri" panose="020F0502020204030204" pitchFamily="34" charset="0"/>
              </a:rPr>
              <a:t>Crepitations</a:t>
            </a:r>
            <a:r>
              <a:rPr lang="en-GB" sz="11200" b="1" dirty="0"/>
              <a:t> bilaterally</a:t>
            </a:r>
            <a:endParaRPr lang="en-GB" sz="11200" b="1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GB" sz="11200" b="1" dirty="0">
                <a:latin typeface="Calibri" panose="020F0502020204030204" pitchFamily="34" charset="0"/>
              </a:rPr>
              <a:t>Vomiting and diarrhoea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GB" sz="11200" b="1" dirty="0">
                <a:latin typeface="Calibri" panose="020F0502020204030204" pitchFamily="34" charset="0"/>
              </a:rPr>
              <a:t>Restlessness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GB" sz="11200" b="1" dirty="0">
                <a:latin typeface="Calibri" panose="020F0502020204030204" pitchFamily="34" charset="0"/>
              </a:rPr>
              <a:t>Moderate acute malnutrition</a:t>
            </a:r>
          </a:p>
          <a:p>
            <a:pPr>
              <a:buFontTx/>
              <a:buChar char="-"/>
            </a:pPr>
            <a:endParaRPr lang="en-GB" sz="11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1200" dirty="0">
                <a:latin typeface="Calibri" panose="020F0502020204030204" pitchFamily="34" charset="0"/>
              </a:rPr>
              <a:t>                                                                </a:t>
            </a:r>
            <a:endParaRPr lang="en-GB" sz="11200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3758" y="1221346"/>
            <a:ext cx="4936340" cy="4468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272011" y="2446986"/>
            <a:ext cx="4773586" cy="3243329"/>
          </a:xfrm>
          <a:prstGeom prst="ellipse">
            <a:avLst/>
          </a:prstGeom>
          <a:ln w="76200"/>
          <a:effectLst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 panose="05000000000000000000" pitchFamily="2" charset="2"/>
              </a:rPr>
              <a:t> ACUTE FEVER with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sym typeface="Wingdings" panose="05000000000000000000" pitchFamily="2" charset="2"/>
              </a:rPr>
              <a:t>ERYTHEMATOUS RASH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2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1294</Words>
  <Application>Microsoft Office PowerPoint</Application>
  <PresentationFormat>Widescreen</PresentationFormat>
  <Paragraphs>315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Case presentation   </vt:lpstr>
      <vt:lpstr>General information</vt:lpstr>
      <vt:lpstr>History of present illness</vt:lpstr>
      <vt:lpstr>History of present illness</vt:lpstr>
      <vt:lpstr>Past Medical History</vt:lpstr>
      <vt:lpstr>Past Medical History</vt:lpstr>
      <vt:lpstr>Physical examination in ED</vt:lpstr>
      <vt:lpstr>PowerPoint Presentation</vt:lpstr>
      <vt:lpstr> Positive findings    </vt:lpstr>
      <vt:lpstr>Approach to FEVER with RASH </vt:lpstr>
      <vt:lpstr>Differential diagnosis:</vt:lpstr>
      <vt:lpstr> Follow-up in ED</vt:lpstr>
      <vt:lpstr>Investigations </vt:lpstr>
      <vt:lpstr>PowerPoint Presentation</vt:lpstr>
      <vt:lpstr>PowerPoint Presentation</vt:lpstr>
      <vt:lpstr>Follow-up in ICU</vt:lpstr>
      <vt:lpstr>Follow-up in ID ward</vt:lpstr>
      <vt:lpstr>PowerPoint Presentation</vt:lpstr>
      <vt:lpstr>Measles virus</vt:lpstr>
      <vt:lpstr>PowerPoint Presentation</vt:lpstr>
      <vt:lpstr> Severe measles complications</vt:lpstr>
      <vt:lpstr> </vt:lpstr>
      <vt:lpstr>Prevention of measles transmission at NCH </vt:lpstr>
      <vt:lpstr>Prevention of measles transmission at NCH </vt:lpstr>
      <vt:lpstr>Summary: 4 x I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   </dc:title>
  <dc:creator>Health Frontiers</dc:creator>
  <cp:lastModifiedBy>K_TOU</cp:lastModifiedBy>
  <cp:revision>46</cp:revision>
  <dcterms:created xsi:type="dcterms:W3CDTF">2019-04-20T14:11:16Z</dcterms:created>
  <dcterms:modified xsi:type="dcterms:W3CDTF">2019-04-05T12:35:19Z</dcterms:modified>
</cp:coreProperties>
</file>