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2" r:id="rId16"/>
    <p:sldId id="271" r:id="rId17"/>
    <p:sldId id="273" r:id="rId18"/>
    <p:sldId id="277" r:id="rId19"/>
    <p:sldId id="27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5" d="100"/>
          <a:sy n="85" d="100"/>
        </p:scale>
        <p:origin x="-1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58444-91F1-264B-B2F6-7CD12091252C}" type="datetimeFigureOut">
              <a:rPr lang="en-US" smtClean="0"/>
              <a:pPr/>
              <a:t>3/22/18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C0A15-D77F-314A-8D03-FFF8D3F6F0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0A15-D77F-314A-8D03-FFF8D3F6F0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Upward allows air to rise to the upper portion of the chest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0A15-D77F-314A-8D03-FFF8D3F6F0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puncturing the blood vessels located under each rib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0A15-D77F-314A-8D03-FFF8D3F6F0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Pulmonary</a:t>
            </a:r>
            <a:r>
              <a:rPr lang="en-US" baseline="0" dirty="0" smtClean="0"/>
              <a:t> hypertension  often present, severe hypoxemia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0A15-D77F-314A-8D03-FFF8D3F6F03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EB48-0A39-8142-A07C-6DB15B21F623}" type="datetimeFigureOut">
              <a:rPr lang="en-US" smtClean="0"/>
              <a:pPr/>
              <a:t>3/22/18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41ABA7A-901C-5E4C-A9BC-19C750B269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EB48-0A39-8142-A07C-6DB15B21F623}" type="datetimeFigureOut">
              <a:rPr lang="en-US" smtClean="0"/>
              <a:pPr/>
              <a:t>3/22/18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BA7A-901C-5E4C-A9BC-19C750B269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EB48-0A39-8142-A07C-6DB15B21F623}" type="datetimeFigureOut">
              <a:rPr lang="en-US" smtClean="0"/>
              <a:pPr/>
              <a:t>3/22/18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BA7A-901C-5E4C-A9BC-19C750B269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EB48-0A39-8142-A07C-6DB15B21F623}" type="datetimeFigureOut">
              <a:rPr lang="en-US" smtClean="0"/>
              <a:pPr/>
              <a:t>3/22/18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BA7A-901C-5E4C-A9BC-19C750B269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EB48-0A39-8142-A07C-6DB15B21F623}" type="datetimeFigureOut">
              <a:rPr lang="en-US" smtClean="0"/>
              <a:pPr/>
              <a:t>3/22/18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41ABA7A-901C-5E4C-A9BC-19C750B269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EB48-0A39-8142-A07C-6DB15B21F623}" type="datetimeFigureOut">
              <a:rPr lang="en-US" smtClean="0"/>
              <a:pPr/>
              <a:t>3/22/18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BA7A-901C-5E4C-A9BC-19C750B269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EB48-0A39-8142-A07C-6DB15B21F623}" type="datetimeFigureOut">
              <a:rPr lang="en-US" smtClean="0"/>
              <a:pPr/>
              <a:t>3/22/18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BA7A-901C-5E4C-A9BC-19C750B269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EB48-0A39-8142-A07C-6DB15B21F623}" type="datetimeFigureOut">
              <a:rPr lang="en-US" smtClean="0"/>
              <a:pPr/>
              <a:t>3/22/18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BA7A-901C-5E4C-A9BC-19C750B269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EB48-0A39-8142-A07C-6DB15B21F623}" type="datetimeFigureOut">
              <a:rPr lang="en-US" smtClean="0"/>
              <a:pPr/>
              <a:t>3/22/18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BA7A-901C-5E4C-A9BC-19C750B269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EB48-0A39-8142-A07C-6DB15B21F623}" type="datetimeFigureOut">
              <a:rPr lang="en-US" smtClean="0"/>
              <a:pPr/>
              <a:t>3/22/18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BA7A-901C-5E4C-A9BC-19C750B269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EB48-0A39-8142-A07C-6DB15B21F623}" type="datetimeFigureOut">
              <a:rPr lang="en-US" smtClean="0"/>
              <a:pPr/>
              <a:t>3/22/18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41ABA7A-901C-5E4C-A9BC-19C750B269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9EEB48-0A39-8142-A07C-6DB15B21F623}" type="datetimeFigureOut">
              <a:rPr lang="en-US" smtClean="0"/>
              <a:pPr/>
              <a:t>3/22/18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41ABA7A-901C-5E4C-A9BC-19C750B269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Considerations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362200"/>
            <a:ext cx="2895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296862"/>
            <a:ext cx="7772400" cy="1143000"/>
          </a:xfrm>
        </p:spPr>
        <p:txBody>
          <a:bodyPr/>
          <a:lstStyle/>
          <a:p>
            <a:r>
              <a:rPr lang="en-US" dirty="0" err="1" smtClean="0"/>
              <a:t>Thoracocentesis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0" y="846138"/>
            <a:ext cx="9144000" cy="60118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Once pleural space entered, remove needle, connect large syringe to catheter and remove air/fluid</a:t>
            </a:r>
          </a:p>
          <a:p>
            <a:pPr lvl="1"/>
            <a:r>
              <a:rPr lang="en-US" sz="2800" dirty="0" smtClean="0"/>
              <a:t>Avoid letting air into chest</a:t>
            </a:r>
          </a:p>
          <a:p>
            <a:r>
              <a:rPr lang="en-US" sz="2800" dirty="0" smtClean="0"/>
              <a:t>Send sample fluid to lab</a:t>
            </a:r>
          </a:p>
          <a:p>
            <a:r>
              <a:rPr lang="en-US" sz="2800" dirty="0" smtClean="0"/>
              <a:t>CXR after procedure</a:t>
            </a:r>
            <a:endParaRPr lang="en-US" sz="2800" dirty="0"/>
          </a:p>
        </p:txBody>
      </p:sp>
      <p:pic>
        <p:nvPicPr>
          <p:cNvPr id="8" name="Picture 7" descr="IMG_06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895600"/>
            <a:ext cx="60198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Manage baby with airway obstruction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Thick </a:t>
            </a:r>
            <a:r>
              <a:rPr lang="en-US" sz="2800" dirty="0" smtClean="0"/>
              <a:t>secretions: meconium, blood</a:t>
            </a:r>
            <a:endParaRPr lang="en-US" sz="2800" dirty="0" smtClean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0"/>
            <a:ext cx="3800475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505201"/>
            <a:ext cx="4038600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143001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Anatomic Airway Obstructions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Pierre Robin</a:t>
            </a:r>
          </a:p>
          <a:p>
            <a:pPr lvl="1"/>
            <a:r>
              <a:rPr lang="en-US" sz="2800" dirty="0" smtClean="0"/>
              <a:t>Abnormally small lower jaw, tongue large, cleft palate</a:t>
            </a:r>
          </a:p>
          <a:p>
            <a:pPr lvl="1"/>
            <a:r>
              <a:rPr lang="en-US" sz="2800" dirty="0" smtClean="0"/>
              <a:t>Turn baby onto stomach, </a:t>
            </a:r>
          </a:p>
          <a:p>
            <a:pPr lvl="1"/>
            <a:r>
              <a:rPr lang="en-US" sz="2800" dirty="0" smtClean="0"/>
              <a:t>small 2.5mm ET tube in posterior pharynx (not in trachea) </a:t>
            </a:r>
          </a:p>
          <a:p>
            <a:pPr lvl="1"/>
            <a:r>
              <a:rPr lang="en-US" sz="2800" dirty="0" smtClean="0"/>
              <a:t>LMA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Oral, nasal, neck masses</a:t>
            </a:r>
          </a:p>
          <a:p>
            <a:pPr lvl="1"/>
            <a:r>
              <a:rPr lang="en-US" sz="2800" dirty="0" smtClean="0"/>
              <a:t>ET tube, or LMA</a:t>
            </a:r>
            <a:endParaRPr lang="en-US" sz="2800" dirty="0"/>
          </a:p>
        </p:txBody>
      </p:sp>
      <p:pic>
        <p:nvPicPr>
          <p:cNvPr id="4" name="Picture 3" descr="IMG_06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200400"/>
            <a:ext cx="5562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 smtClean="0"/>
              <a:t>By pass airway obstruction </a:t>
            </a:r>
            <a:endParaRPr lang="en-US" dirty="0"/>
          </a:p>
        </p:txBody>
      </p:sp>
      <p:pic>
        <p:nvPicPr>
          <p:cNvPr id="4" name="Content Placeholder 3" descr="IMG_06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105400" y="838200"/>
            <a:ext cx="4038600" cy="5715000"/>
          </a:xfrm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14600"/>
            <a:ext cx="426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96862"/>
            <a:ext cx="7772400" cy="1143000"/>
          </a:xfrm>
        </p:spPr>
        <p:txBody>
          <a:bodyPr/>
          <a:lstStyle/>
          <a:p>
            <a:r>
              <a:rPr lang="en-US" dirty="0" smtClean="0"/>
              <a:t>Anatomic Airway Obstruction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46138"/>
            <a:ext cx="9144000" cy="601186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Choanal</a:t>
            </a:r>
            <a:r>
              <a:rPr lang="en-US" sz="2800" dirty="0" smtClean="0"/>
              <a:t> </a:t>
            </a:r>
            <a:r>
              <a:rPr lang="en-US" sz="2800" dirty="0" err="1" smtClean="0"/>
              <a:t>Atresia</a:t>
            </a:r>
            <a:endParaRPr lang="en-US" sz="2800" dirty="0" smtClean="0"/>
          </a:p>
          <a:p>
            <a:pPr lvl="1"/>
            <a:r>
              <a:rPr lang="en-US" sz="2800" dirty="0" smtClean="0"/>
              <a:t>Nasal airway obstructed by bone or tissue</a:t>
            </a:r>
          </a:p>
          <a:p>
            <a:pPr lvl="1"/>
            <a:r>
              <a:rPr lang="en-US" sz="2800" dirty="0" smtClean="0"/>
              <a:t>Breath when cry, cyanosis and respiratory distress when sleep/feed</a:t>
            </a:r>
          </a:p>
          <a:p>
            <a:pPr lvl="1"/>
            <a:r>
              <a:rPr lang="en-US" sz="2800" dirty="0" smtClean="0"/>
              <a:t>Pass small catheter through </a:t>
            </a:r>
            <a:r>
              <a:rPr lang="en-US" sz="2800" dirty="0" err="1" smtClean="0"/>
              <a:t>nares</a:t>
            </a:r>
            <a:r>
              <a:rPr lang="en-US" sz="2800" dirty="0" smtClean="0"/>
              <a:t> to diagnose</a:t>
            </a:r>
          </a:p>
          <a:p>
            <a:pPr lvl="1"/>
            <a:r>
              <a:rPr lang="en-US" sz="2800" dirty="0" smtClean="0"/>
              <a:t>If </a:t>
            </a:r>
            <a:r>
              <a:rPr lang="en-US" sz="2800" dirty="0" err="1" smtClean="0"/>
              <a:t>bilat</a:t>
            </a:r>
            <a:r>
              <a:rPr lang="en-US" sz="2800" dirty="0" smtClean="0"/>
              <a:t>: keep mouth and airway open with</a:t>
            </a:r>
          </a:p>
          <a:p>
            <a:pPr lvl="2"/>
            <a:r>
              <a:rPr lang="en-US" sz="2800" dirty="0" smtClean="0"/>
              <a:t>  </a:t>
            </a:r>
            <a:r>
              <a:rPr lang="en-US" sz="2800" dirty="0" err="1" smtClean="0"/>
              <a:t>McGoven</a:t>
            </a:r>
            <a:r>
              <a:rPr lang="en-US" sz="2800" dirty="0" smtClean="0"/>
              <a:t> Nipple</a:t>
            </a:r>
          </a:p>
          <a:p>
            <a:pPr lvl="2"/>
            <a:r>
              <a:rPr lang="en-US" sz="2800" dirty="0" smtClean="0"/>
              <a:t> oral ET tube in pharynx, or</a:t>
            </a:r>
          </a:p>
          <a:p>
            <a:pPr lvl="2"/>
            <a:r>
              <a:rPr lang="en-US" sz="2800" dirty="0" smtClean="0"/>
              <a:t> oral (</a:t>
            </a:r>
            <a:r>
              <a:rPr lang="en-US" sz="2800" dirty="0" err="1" smtClean="0"/>
              <a:t>Guedel</a:t>
            </a:r>
            <a:r>
              <a:rPr lang="en-US" sz="2800" dirty="0" smtClean="0"/>
              <a:t>) airway</a:t>
            </a:r>
            <a:endParaRPr lang="en-US" sz="2800" dirty="0"/>
          </a:p>
        </p:txBody>
      </p:sp>
      <p:pic>
        <p:nvPicPr>
          <p:cNvPr id="4" name="Picture 3" descr="IMG_06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200400"/>
            <a:ext cx="3048001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airway open</a:t>
            </a:r>
            <a:endParaRPr lang="en-US" dirty="0"/>
          </a:p>
        </p:txBody>
      </p:sp>
      <p:pic>
        <p:nvPicPr>
          <p:cNvPr id="4" name="Content Placeholder 3" descr="IMG_061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114674" y="1828800"/>
            <a:ext cx="4048125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21944" cy="2057400"/>
          </a:xfrm>
        </p:spPr>
        <p:txBody>
          <a:bodyPr/>
          <a:lstStyle/>
          <a:p>
            <a:r>
              <a:rPr lang="en-US" dirty="0" smtClean="0"/>
              <a:t>Keep airway </a:t>
            </a:r>
            <a:r>
              <a:rPr lang="en-US" dirty="0" smtClean="0"/>
              <a:t>open: </a:t>
            </a:r>
            <a:r>
              <a:rPr lang="en-US" dirty="0" err="1" smtClean="0"/>
              <a:t>Mcgoven</a:t>
            </a:r>
            <a:r>
              <a:rPr lang="en-US" dirty="0" smtClean="0"/>
              <a:t> Nipple</a:t>
            </a:r>
            <a:endParaRPr lang="en-US" dirty="0"/>
          </a:p>
        </p:txBody>
      </p:sp>
      <p:pic>
        <p:nvPicPr>
          <p:cNvPr id="4" name="Content Placeholder 3" descr="IMG_061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21944" y="0"/>
            <a:ext cx="5022056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Abnormalities of fetal lung development that complicate resuscitation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US" sz="2800" b="1" dirty="0" smtClean="0"/>
              <a:t>Congenital diaphragmatic hernia, mainly left side</a:t>
            </a:r>
          </a:p>
          <a:p>
            <a:pPr lvl="1"/>
            <a:r>
              <a:rPr lang="en-US" sz="2800" dirty="0" smtClean="0"/>
              <a:t>Diaphragm </a:t>
            </a:r>
            <a:r>
              <a:rPr lang="en-US" sz="2800" dirty="0" smtClean="0"/>
              <a:t>malformed</a:t>
            </a:r>
          </a:p>
          <a:p>
            <a:pPr lvl="1"/>
            <a:r>
              <a:rPr lang="en-US" sz="2800" dirty="0" smtClean="0"/>
              <a:t>Intestines, stomach, and liver can enter chest</a:t>
            </a:r>
          </a:p>
          <a:p>
            <a:pPr lvl="1"/>
            <a:r>
              <a:rPr lang="en-US" sz="2800" dirty="0" smtClean="0"/>
              <a:t>Prevent lung from </a:t>
            </a:r>
            <a:r>
              <a:rPr lang="en-US" sz="2800" dirty="0" smtClean="0"/>
              <a:t>developing: pulmonary hypoplasia</a:t>
            </a:r>
          </a:p>
          <a:p>
            <a:pPr lvl="1"/>
            <a:r>
              <a:rPr lang="en-US" sz="2800" dirty="0" smtClean="0"/>
              <a:t>Scaphoid abdomen, respiratory distress, hypoxemia,</a:t>
            </a:r>
          </a:p>
          <a:p>
            <a:pPr lvl="2"/>
            <a:r>
              <a:rPr lang="en-US" sz="2800" dirty="0" smtClean="0"/>
              <a:t>Decreased breath sounds on hernia side, gurgling heard from</a:t>
            </a:r>
            <a:r>
              <a:rPr lang="en-US" sz="2800" dirty="0" smtClean="0"/>
              <a:t> intestines</a:t>
            </a:r>
          </a:p>
          <a:p>
            <a:pPr lvl="1"/>
            <a:r>
              <a:rPr lang="en-US" sz="2800" dirty="0" smtClean="0"/>
              <a:t>If PPV administered: gas enters stomach and intestines </a:t>
            </a:r>
          </a:p>
          <a:p>
            <a:pPr lvl="2"/>
            <a:r>
              <a:rPr lang="en-US" sz="2800" dirty="0" smtClean="0"/>
              <a:t>Inhibits lung inflation</a:t>
            </a:r>
          </a:p>
          <a:p>
            <a:pPr lvl="2"/>
            <a:r>
              <a:rPr lang="en-US" sz="2800" dirty="0" smtClean="0"/>
              <a:t>Pneumothorax may develop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6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6862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Management diaphragmatic Hernia in newborn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846138"/>
            <a:ext cx="8229600" cy="5173662"/>
          </a:xfrm>
        </p:spPr>
        <p:txBody>
          <a:bodyPr/>
          <a:lstStyle/>
          <a:p>
            <a:r>
              <a:rPr lang="en-US" dirty="0" smtClean="0"/>
              <a:t>Promptly intubate and place large orogastric catheter (10F)</a:t>
            </a:r>
            <a:endParaRPr lang="en-US" dirty="0"/>
          </a:p>
        </p:txBody>
      </p:sp>
      <p:pic>
        <p:nvPicPr>
          <p:cNvPr id="5" name="Picture 4" descr="IMG_0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524000"/>
            <a:ext cx="81280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839200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Suspect and manage Pneumothorax and pleural effusion</a:t>
            </a:r>
          </a:p>
          <a:p>
            <a:r>
              <a:rPr lang="en-US" sz="2800" dirty="0" smtClean="0"/>
              <a:t>How to manage a newborn with airway obstruction</a:t>
            </a:r>
          </a:p>
          <a:p>
            <a:r>
              <a:rPr lang="en-US" sz="2800" dirty="0" smtClean="0"/>
              <a:t>Manage congenital lung abnormalities that complicate resuscitation</a:t>
            </a:r>
          </a:p>
          <a:p>
            <a:r>
              <a:rPr lang="en-US" sz="2800" dirty="0" smtClean="0"/>
              <a:t>Babies who require resuscitation after neonatal period or outside the hospital delivery room 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343400"/>
            <a:ext cx="342900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686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Resuscitating Newborns outside hospital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466344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Initial priority for resuscitation, regardless of location, is to restore adequate ventilation</a:t>
            </a:r>
          </a:p>
          <a:p>
            <a:r>
              <a:rPr lang="en-US" dirty="0" smtClean="0"/>
              <a:t>Temperature management</a:t>
            </a:r>
          </a:p>
          <a:p>
            <a:pPr lvl="1"/>
            <a:r>
              <a:rPr lang="en-US" dirty="0" smtClean="0"/>
              <a:t>Dry, change towels, skin to skin</a:t>
            </a:r>
          </a:p>
          <a:p>
            <a:pPr lvl="1"/>
            <a:r>
              <a:rPr lang="en-US" dirty="0" smtClean="0"/>
              <a:t>Plastic wrap, hat</a:t>
            </a:r>
          </a:p>
          <a:p>
            <a:r>
              <a:rPr lang="en-US" dirty="0" smtClean="0"/>
              <a:t>Clearing the airway</a:t>
            </a:r>
          </a:p>
          <a:p>
            <a:pPr lvl="1"/>
            <a:r>
              <a:rPr lang="en-US" dirty="0" smtClean="0"/>
              <a:t>Bulb syringe, wipe mouth and nose with clean cloth wrapped around finger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421005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Ventilation</a:t>
            </a:r>
          </a:p>
          <a:p>
            <a:pPr lvl="1"/>
            <a:r>
              <a:rPr lang="en-US" dirty="0" smtClean="0"/>
              <a:t>Drying, stimulation</a:t>
            </a:r>
          </a:p>
          <a:p>
            <a:pPr lvl="1"/>
            <a:r>
              <a:rPr lang="en-US" dirty="0" smtClean="0"/>
              <a:t>PPV with bag and mask or mouth to mouth and nose</a:t>
            </a:r>
          </a:p>
          <a:p>
            <a:pPr lvl="1"/>
            <a:r>
              <a:rPr lang="en-US" dirty="0" smtClean="0"/>
              <a:t>Sniffing position</a:t>
            </a:r>
          </a:p>
          <a:p>
            <a:r>
              <a:rPr lang="en-US" dirty="0" smtClean="0"/>
              <a:t>Chest compression</a:t>
            </a:r>
          </a:p>
          <a:p>
            <a:pPr lvl="1"/>
            <a:r>
              <a:rPr lang="en-US" dirty="0" smtClean="0"/>
              <a:t>3:1 compression to ventilation</a:t>
            </a:r>
          </a:p>
          <a:p>
            <a:r>
              <a:rPr lang="en-US" dirty="0" smtClean="0"/>
              <a:t>Vascular access</a:t>
            </a:r>
          </a:p>
          <a:p>
            <a:pPr lvl="1"/>
            <a:r>
              <a:rPr lang="en-US" dirty="0" smtClean="0"/>
              <a:t>IO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Pneumothorax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Abnormal air in pleural space surrounding lungs, </a:t>
            </a:r>
          </a:p>
          <a:p>
            <a:pPr lvl="1"/>
            <a:r>
              <a:rPr lang="en-US" sz="2800" dirty="0" smtClean="0"/>
              <a:t> prevents lung fully expanding within the chest</a:t>
            </a:r>
          </a:p>
          <a:p>
            <a:pPr lvl="1"/>
            <a:r>
              <a:rPr lang="en-US" sz="2800" dirty="0" smtClean="0"/>
              <a:t> severe respiratory distress and </a:t>
            </a:r>
            <a:r>
              <a:rPr lang="en-US" sz="2800" dirty="0" smtClean="0"/>
              <a:t>bradycardia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If large PTX the pressure from trapped air </a:t>
            </a:r>
          </a:p>
          <a:p>
            <a:pPr lvl="1"/>
            <a:r>
              <a:rPr lang="en-US" sz="2800" dirty="0" smtClean="0"/>
              <a:t>lungs to collapse,</a:t>
            </a:r>
          </a:p>
          <a:p>
            <a:pPr lvl="1"/>
            <a:r>
              <a:rPr lang="en-US" sz="2800" dirty="0" smtClean="0"/>
              <a:t> interfere with blood flow in chest, </a:t>
            </a:r>
          </a:p>
          <a:p>
            <a:pPr lvl="1"/>
            <a:r>
              <a:rPr lang="en-US" sz="2800" dirty="0" smtClean="0"/>
              <a:t>severe respiratory distress: O2 </a:t>
            </a:r>
            <a:r>
              <a:rPr lang="en-US" sz="2800" dirty="0" err="1" smtClean="0"/>
              <a:t>desat</a:t>
            </a:r>
            <a:r>
              <a:rPr lang="en-US" sz="2800" dirty="0" smtClean="0"/>
              <a:t>, bradycardia </a:t>
            </a:r>
          </a:p>
          <a:p>
            <a:pPr lvl="1"/>
            <a:r>
              <a:rPr lang="en-US" sz="2800" dirty="0" smtClean="0"/>
              <a:t>tension PTX.  </a:t>
            </a:r>
          </a:p>
          <a:p>
            <a:pPr lvl="1"/>
            <a:r>
              <a:rPr lang="en-US" sz="2800" dirty="0" smtClean="0"/>
              <a:t>Life threatening EM requires urgent treatment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905000"/>
            <a:ext cx="2438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7772400" cy="1143000"/>
          </a:xfrm>
        </p:spPr>
        <p:txBody>
          <a:bodyPr/>
          <a:lstStyle/>
          <a:p>
            <a:r>
              <a:rPr lang="en-US" dirty="0" smtClean="0"/>
              <a:t>Suspect Pneumothorax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Baby fails to improve with resuscitation</a:t>
            </a:r>
          </a:p>
          <a:p>
            <a:r>
              <a:rPr lang="en-US" sz="2800" dirty="0" smtClean="0"/>
              <a:t>Baby suddenly develops </a:t>
            </a:r>
          </a:p>
          <a:p>
            <a:pPr lvl="1"/>
            <a:r>
              <a:rPr lang="en-US" sz="2800" dirty="0" smtClean="0"/>
              <a:t>severe respiratory distress, bradycardia, hypotension</a:t>
            </a:r>
          </a:p>
          <a:p>
            <a:pPr lvl="1"/>
            <a:r>
              <a:rPr lang="en-US" sz="2800" dirty="0" smtClean="0"/>
              <a:t>Breath sound diminished on side of PTX</a:t>
            </a:r>
          </a:p>
          <a:p>
            <a:r>
              <a:rPr lang="en-US" sz="2800" dirty="0" err="1" smtClean="0"/>
              <a:t>Transillumination</a:t>
            </a:r>
            <a:r>
              <a:rPr lang="en-US" sz="2800" dirty="0" smtClean="0"/>
              <a:t> of the chest</a:t>
            </a:r>
          </a:p>
          <a:p>
            <a:r>
              <a:rPr lang="en-US" sz="2800" dirty="0" smtClean="0"/>
              <a:t>Treat by placing catheter into pleural space and evacuating the air</a:t>
            </a:r>
            <a:endParaRPr lang="en-US" sz="2800" dirty="0"/>
          </a:p>
        </p:txBody>
      </p:sp>
      <p:pic>
        <p:nvPicPr>
          <p:cNvPr id="5" name="Picture 4" descr="IMG_06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038600"/>
            <a:ext cx="41148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Pleural Effusion</a:t>
            </a:r>
            <a:endParaRPr lang="en-US" dirty="0"/>
          </a:p>
        </p:txBody>
      </p:sp>
      <p:pic>
        <p:nvPicPr>
          <p:cNvPr id="4" name="Content Placeholder 3" descr="IMG_060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81200" y="1447800"/>
            <a:ext cx="5112566" cy="5105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-296862"/>
            <a:ext cx="4572000" cy="1143000"/>
          </a:xfrm>
        </p:spPr>
        <p:txBody>
          <a:bodyPr/>
          <a:lstStyle/>
          <a:p>
            <a:r>
              <a:rPr lang="en-US" dirty="0" smtClean="0"/>
              <a:t>Pleural Effusion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46138"/>
            <a:ext cx="9144000" cy="6011862"/>
          </a:xfrm>
        </p:spPr>
        <p:txBody>
          <a:bodyPr>
            <a:noAutofit/>
          </a:bodyPr>
          <a:lstStyle/>
          <a:p>
            <a:r>
              <a:rPr lang="en-US" sz="2800" dirty="0" smtClean="0"/>
              <a:t>Fluid that collects in pleural space</a:t>
            </a:r>
          </a:p>
          <a:p>
            <a:pPr lvl="1"/>
            <a:r>
              <a:rPr lang="en-US" sz="2800" dirty="0" smtClean="0"/>
              <a:t>Caused by Edema, infection, leakage from lymphatic system</a:t>
            </a:r>
          </a:p>
          <a:p>
            <a:pPr lvl="1"/>
            <a:r>
              <a:rPr lang="en-US" sz="2800" dirty="0" smtClean="0"/>
              <a:t>History of fetal anemia, twin to twin transfusion, cardiac arrhythmia, congenital heart disease, congenital infection, genetic </a:t>
            </a:r>
            <a:r>
              <a:rPr lang="en-US" sz="2800" dirty="0" smtClean="0"/>
              <a:t>syndrome</a:t>
            </a:r>
          </a:p>
          <a:p>
            <a:r>
              <a:rPr lang="en-US" sz="2800" dirty="0" smtClean="0"/>
              <a:t>Suspect if</a:t>
            </a:r>
          </a:p>
          <a:p>
            <a:pPr lvl="1"/>
            <a:r>
              <a:rPr lang="en-US" sz="2800" dirty="0" smtClean="0"/>
              <a:t>Respiratory </a:t>
            </a:r>
            <a:r>
              <a:rPr lang="en-US" sz="2800" dirty="0" smtClean="0"/>
              <a:t>distress and generalize body edema (</a:t>
            </a:r>
            <a:r>
              <a:rPr lang="en-US" sz="2800" dirty="0" err="1" smtClean="0"/>
              <a:t>hydrops</a:t>
            </a:r>
            <a:r>
              <a:rPr lang="en-US" sz="2800" dirty="0" smtClean="0"/>
              <a:t> </a:t>
            </a:r>
            <a:r>
              <a:rPr lang="en-US" sz="2800" dirty="0" err="1" smtClean="0"/>
              <a:t>fetalis</a:t>
            </a:r>
            <a:r>
              <a:rPr lang="en-US" sz="2800" dirty="0" smtClean="0"/>
              <a:t>), </a:t>
            </a:r>
            <a:r>
              <a:rPr lang="en-US" sz="2800" dirty="0" err="1" smtClean="0"/>
              <a:t>ascites</a:t>
            </a:r>
            <a:r>
              <a:rPr lang="en-US" sz="2800" dirty="0" smtClean="0"/>
              <a:t>, pericardial effusion</a:t>
            </a:r>
          </a:p>
          <a:p>
            <a:pPr lvl="1"/>
            <a:r>
              <a:rPr lang="en-US" sz="2800" dirty="0" smtClean="0"/>
              <a:t>Lung sounds decreased on affected side</a:t>
            </a:r>
          </a:p>
          <a:p>
            <a:pPr lvl="1"/>
            <a:r>
              <a:rPr lang="en-US" sz="2800" dirty="0" smtClean="0"/>
              <a:t>CXR </a:t>
            </a:r>
            <a:r>
              <a:rPr lang="en-US" sz="2800" dirty="0" smtClean="0"/>
              <a:t>evidence</a:t>
            </a:r>
          </a:p>
          <a:p>
            <a:r>
              <a:rPr lang="en-US" sz="2800" dirty="0" smtClean="0"/>
              <a:t>If severe respiratory distress, doesn’t resolve with intubation, PPV</a:t>
            </a:r>
          </a:p>
          <a:p>
            <a:pPr lvl="1"/>
            <a:r>
              <a:rPr lang="en-US" sz="2800" dirty="0" smtClean="0"/>
              <a:t>Insert a catheter into pleural space and drain fluid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Evacuation </a:t>
            </a:r>
            <a:r>
              <a:rPr lang="en-US" dirty="0" err="1" smtClean="0"/>
              <a:t>pneumothorax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Thoracocentesis</a:t>
            </a:r>
            <a:endParaRPr lang="en-US" dirty="0"/>
          </a:p>
        </p:txBody>
      </p:sp>
      <p:pic>
        <p:nvPicPr>
          <p:cNvPr id="5" name="Picture 4" descr="IMG_06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352800"/>
            <a:ext cx="6858000" cy="3429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86868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Aspiration site and positioning</a:t>
            </a:r>
          </a:p>
          <a:p>
            <a:pPr lvl="1"/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 err="1" smtClean="0"/>
              <a:t>intercostal</a:t>
            </a:r>
            <a:r>
              <a:rPr lang="en-US" sz="2800" dirty="0" smtClean="0"/>
              <a:t> space at the anterior </a:t>
            </a:r>
            <a:r>
              <a:rPr lang="en-US" sz="2800" dirty="0" err="1" smtClean="0"/>
              <a:t>axillay</a:t>
            </a:r>
            <a:r>
              <a:rPr lang="en-US" sz="2800" dirty="0" smtClean="0"/>
              <a:t> line OR</a:t>
            </a:r>
          </a:p>
          <a:p>
            <a:pPr lvl="1"/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</a:t>
            </a:r>
            <a:r>
              <a:rPr lang="en-US" sz="2800" dirty="0" err="1" smtClean="0"/>
              <a:t>intercostal</a:t>
            </a:r>
            <a:r>
              <a:rPr lang="en-US" sz="2800" dirty="0" smtClean="0"/>
              <a:t> space at the mid </a:t>
            </a:r>
            <a:r>
              <a:rPr lang="en-US" sz="2800" dirty="0" err="1" smtClean="0"/>
              <a:t>clavicular</a:t>
            </a:r>
            <a:r>
              <a:rPr lang="en-US" sz="2800" dirty="0" smtClean="0"/>
              <a:t> line</a:t>
            </a:r>
          </a:p>
          <a:p>
            <a:pPr lvl="1"/>
            <a:r>
              <a:rPr lang="en-US" sz="2800" dirty="0" smtClean="0"/>
              <a:t>Small blanket roll under affected side to rise upward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7772400" cy="1143000"/>
          </a:xfrm>
        </p:spPr>
        <p:txBody>
          <a:bodyPr/>
          <a:lstStyle/>
          <a:p>
            <a:r>
              <a:rPr lang="en-US" dirty="0" smtClean="0"/>
              <a:t>Evacuation of Pleural effusion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Aspiration site</a:t>
            </a:r>
          </a:p>
          <a:p>
            <a:pPr lvl="1"/>
            <a:r>
              <a:rPr lang="en-US" sz="2800" dirty="0" smtClean="0"/>
              <a:t>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or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 err="1" smtClean="0"/>
              <a:t>intercostal</a:t>
            </a:r>
            <a:r>
              <a:rPr lang="en-US" sz="2800" dirty="0" smtClean="0"/>
              <a:t> space along the posterior </a:t>
            </a:r>
            <a:r>
              <a:rPr lang="en-US" sz="2800" dirty="0" err="1" smtClean="0"/>
              <a:t>axillary</a:t>
            </a:r>
            <a:r>
              <a:rPr lang="en-US" sz="2800" dirty="0" smtClean="0"/>
              <a:t> line</a:t>
            </a:r>
            <a:endParaRPr lang="en-US" sz="2800" dirty="0"/>
          </a:p>
        </p:txBody>
      </p:sp>
      <p:pic>
        <p:nvPicPr>
          <p:cNvPr id="10" name="Picture 9" descr="IMG_06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035300"/>
            <a:ext cx="8128000" cy="3822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304800"/>
            <a:ext cx="7772400" cy="1143000"/>
          </a:xfrm>
        </p:spPr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Prepare site with topical antiseptic and sterile towels</a:t>
            </a:r>
          </a:p>
          <a:p>
            <a:r>
              <a:rPr lang="en-US" sz="2800" dirty="0" smtClean="0"/>
              <a:t>Insert an 18 or 20 gauge </a:t>
            </a:r>
            <a:r>
              <a:rPr lang="en-US" sz="2800" dirty="0" err="1" smtClean="0"/>
              <a:t>percutaneous</a:t>
            </a:r>
            <a:r>
              <a:rPr lang="en-US" sz="2800" dirty="0" smtClean="0"/>
              <a:t> catheter over needle device perpendicular to chest wall, just over the top of the </a:t>
            </a:r>
            <a:r>
              <a:rPr lang="en-US" sz="2800" dirty="0" smtClean="0"/>
              <a:t>rib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Pneumothorax: </a:t>
            </a:r>
          </a:p>
          <a:p>
            <a:pPr lvl="1"/>
            <a:r>
              <a:rPr lang="en-US" sz="2800" dirty="0" smtClean="0"/>
              <a:t>direct catheter </a:t>
            </a:r>
            <a:r>
              <a:rPr lang="en-US" sz="2800" dirty="0" smtClean="0"/>
              <a:t>upward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Pleural effusion</a:t>
            </a:r>
            <a:r>
              <a:rPr lang="en-US" sz="2800" dirty="0" smtClean="0"/>
              <a:t> 	</a:t>
            </a:r>
            <a:endParaRPr lang="en-US" sz="2800" dirty="0" smtClean="0"/>
          </a:p>
          <a:p>
            <a:pPr lvl="1"/>
            <a:r>
              <a:rPr lang="en-US" sz="2800" dirty="0" smtClean="0"/>
              <a:t>direct catheter downward</a:t>
            </a:r>
            <a:endParaRPr lang="en-US" sz="2800" dirty="0"/>
          </a:p>
        </p:txBody>
      </p:sp>
      <p:pic>
        <p:nvPicPr>
          <p:cNvPr id="4" name="Picture 3" descr="IMG_0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362200"/>
            <a:ext cx="4953000" cy="4267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136</TotalTime>
  <Words>667</Words>
  <Application>Microsoft Macintosh PowerPoint</Application>
  <PresentationFormat>On-screen Show (4:3)</PresentationFormat>
  <Paragraphs>114</Paragraphs>
  <Slides>20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Special Considerations </vt:lpstr>
      <vt:lpstr>Objectives </vt:lpstr>
      <vt:lpstr>Pneumothorax</vt:lpstr>
      <vt:lpstr>Suspect Pneumothorax</vt:lpstr>
      <vt:lpstr>Pleural Effusion</vt:lpstr>
      <vt:lpstr>Pleural Effusion</vt:lpstr>
      <vt:lpstr>Evacuation pneumothorax:  Thoracocentesis</vt:lpstr>
      <vt:lpstr>Evacuation of Pleural effusion</vt:lpstr>
      <vt:lpstr>Procedure</vt:lpstr>
      <vt:lpstr>Thoracocentesis</vt:lpstr>
      <vt:lpstr>Manage baby with airway obstruction</vt:lpstr>
      <vt:lpstr>Anatomic Airway Obstructions</vt:lpstr>
      <vt:lpstr>By pass airway obstruction </vt:lpstr>
      <vt:lpstr>Anatomic Airway Obstruction</vt:lpstr>
      <vt:lpstr>Keep airway open</vt:lpstr>
      <vt:lpstr>Keep airway open: Mcgoven Nipple</vt:lpstr>
      <vt:lpstr>Abnormalities of fetal lung development that complicate resuscitation</vt:lpstr>
      <vt:lpstr>Slide 18</vt:lpstr>
      <vt:lpstr>Management diaphragmatic Hernia in newborn</vt:lpstr>
      <vt:lpstr>Resuscitating Newborns outside hospital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Considerations </dc:title>
  <dc:creator>ramona sunderwirth</dc:creator>
  <cp:lastModifiedBy>ramona sunderwirth</cp:lastModifiedBy>
  <cp:revision>14</cp:revision>
  <dcterms:created xsi:type="dcterms:W3CDTF">2018-03-22T16:17:59Z</dcterms:created>
  <dcterms:modified xsi:type="dcterms:W3CDTF">2018-03-22T16:28:49Z</dcterms:modified>
</cp:coreProperties>
</file>