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6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-179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B82B2-A750-2A48-8D78-EBD17D677BE6}" type="datetimeFigureOut">
              <a:rPr lang="en-US" smtClean="0"/>
              <a:t>3/18/18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CAFAC-6DAF-FD4D-A5AE-B2123327CC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&gt; 34 wks gestation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CAFAC-6DAF-FD4D-A5AE-B2123327CC2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4213AF-26F6-41FA-8D85-E2C5388D6E58}" type="datetimeFigureOut">
              <a:rPr lang="en-US" smtClean="0"/>
              <a:pPr/>
              <a:t>3/18/18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44213AF-26F6-41FA-8D85-E2C5388D6E58}" type="datetimeFigureOut">
              <a:rPr lang="en-US" smtClean="0"/>
              <a:pPr/>
              <a:t>3/18/18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4213AF-26F6-41FA-8D85-E2C5388D6E58}" type="datetimeFigureOut">
              <a:rPr lang="en-US" smtClean="0"/>
              <a:pPr/>
              <a:t>3/18/18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544213AF-26F6-41FA-8D85-E2C5388D6E58}" type="datetimeFigureOut">
              <a:rPr lang="en-US" smtClean="0"/>
              <a:pPr/>
              <a:t>3/18/18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Post resuscitation Care</a:t>
            </a:r>
            <a:endParaRPr lang="en-US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Renal failure</a:t>
            </a:r>
          </a:p>
          <a:p>
            <a:pPr lvl="1"/>
            <a:r>
              <a:rPr lang="en-US" dirty="0" smtClean="0"/>
              <a:t>Hypotension, acidosis,  hypoxia cause decrease renal flow</a:t>
            </a:r>
          </a:p>
          <a:p>
            <a:pPr lvl="1"/>
            <a:r>
              <a:rPr lang="en-US" dirty="0" smtClean="0"/>
              <a:t>Temporary or permanent</a:t>
            </a:r>
          </a:p>
          <a:p>
            <a:pPr lvl="1"/>
            <a:r>
              <a:rPr lang="en-US" dirty="0" smtClean="0"/>
              <a:t>Acute tubular necrosis (ATN) temporary</a:t>
            </a:r>
          </a:p>
          <a:p>
            <a:pPr lvl="2"/>
            <a:r>
              <a:rPr lang="en-US" dirty="0" smtClean="0"/>
              <a:t>Fluid retention, electrolyte imbalances: fluid restriction</a:t>
            </a:r>
          </a:p>
          <a:p>
            <a:pPr lvl="2"/>
            <a:r>
              <a:rPr lang="en-US" dirty="0" smtClean="0"/>
              <a:t>Later develop high urine output, require additional </a:t>
            </a:r>
            <a:r>
              <a:rPr lang="en-US" dirty="0" smtClean="0"/>
              <a:t>fluids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Monitor </a:t>
            </a:r>
          </a:p>
          <a:p>
            <a:pPr lvl="1"/>
            <a:r>
              <a:rPr lang="en-US" dirty="0" smtClean="0"/>
              <a:t>Urine output, body weight, serum electrolytes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resuscitation problems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6138"/>
            <a:ext cx="9144000" cy="6011862"/>
          </a:xfrm>
        </p:spPr>
        <p:txBody>
          <a:bodyPr/>
          <a:lstStyle/>
          <a:p>
            <a:r>
              <a:rPr lang="en-US" dirty="0" smtClean="0"/>
              <a:t>Metabolic acidosis</a:t>
            </a:r>
          </a:p>
          <a:p>
            <a:pPr lvl="1"/>
            <a:r>
              <a:rPr lang="en-US" dirty="0" smtClean="0"/>
              <a:t>Due to tissue hypoxia and </a:t>
            </a:r>
            <a:r>
              <a:rPr lang="en-US" dirty="0" err="1" smtClean="0"/>
              <a:t>hypovolemia</a:t>
            </a:r>
            <a:endParaRPr lang="en-US" dirty="0" smtClean="0"/>
          </a:p>
          <a:p>
            <a:pPr lvl="1"/>
            <a:r>
              <a:rPr lang="en-US" dirty="0" smtClean="0"/>
              <a:t>Interferes with cardiac function, worsens pul hypertension</a:t>
            </a:r>
          </a:p>
          <a:p>
            <a:pPr lvl="1"/>
            <a:r>
              <a:rPr lang="en-US" dirty="0" smtClean="0"/>
              <a:t>Correct cause of </a:t>
            </a:r>
            <a:r>
              <a:rPr lang="en-US" dirty="0" smtClean="0"/>
              <a:t>acidosis</a:t>
            </a:r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Seizures/Apnea</a:t>
            </a:r>
          </a:p>
          <a:p>
            <a:pPr lvl="1"/>
            <a:r>
              <a:rPr lang="en-US" dirty="0" smtClean="0"/>
              <a:t>Hypoxic ischemic encephalopathy</a:t>
            </a:r>
          </a:p>
          <a:p>
            <a:pPr lvl="2"/>
            <a:r>
              <a:rPr lang="en-US" dirty="0" smtClean="0"/>
              <a:t>Depressed muscle tone, poor respiratory effort, apnea</a:t>
            </a:r>
          </a:p>
          <a:p>
            <a:pPr lvl="2"/>
            <a:r>
              <a:rPr lang="en-US" dirty="0" smtClean="0"/>
              <a:t>Seizures after several hours</a:t>
            </a:r>
          </a:p>
          <a:p>
            <a:pPr lvl="1"/>
            <a:r>
              <a:rPr lang="en-US" dirty="0" smtClean="0"/>
              <a:t>Other conditions</a:t>
            </a:r>
          </a:p>
          <a:p>
            <a:pPr lvl="2"/>
            <a:r>
              <a:rPr lang="en-US" dirty="0" smtClean="0"/>
              <a:t>Maternal narcotics/anesthetics, infection, electrolyte disturbance, metabolic abnormality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Post resuscitation problems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/>
          <a:lstStyle/>
          <a:p>
            <a:r>
              <a:rPr lang="en-US" dirty="0" smtClean="0"/>
              <a:t>Hypothermia/</a:t>
            </a:r>
            <a:r>
              <a:rPr lang="en-US" dirty="0" smtClean="0"/>
              <a:t>hyperthermia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err="1" smtClean="0"/>
              <a:t>Premies</a:t>
            </a:r>
            <a:r>
              <a:rPr lang="en-US" dirty="0" smtClean="0"/>
              <a:t> prone to hypothermia</a:t>
            </a:r>
          </a:p>
          <a:p>
            <a:pPr lvl="2"/>
            <a:r>
              <a:rPr lang="en-US" dirty="0" smtClean="0"/>
              <a:t>Increased mortality</a:t>
            </a:r>
          </a:p>
          <a:p>
            <a:pPr lvl="1"/>
            <a:r>
              <a:rPr lang="en-US" dirty="0" smtClean="0"/>
              <a:t>Special techniques to maintain body temperature</a:t>
            </a:r>
          </a:p>
          <a:p>
            <a:pPr lvl="1"/>
            <a:r>
              <a:rPr lang="en-US" dirty="0" smtClean="0"/>
              <a:t>Hyperthermia</a:t>
            </a:r>
          </a:p>
          <a:p>
            <a:pPr lvl="2"/>
            <a:r>
              <a:rPr lang="en-US" dirty="0" smtClean="0"/>
              <a:t>Fever, maternal </a:t>
            </a:r>
            <a:r>
              <a:rPr lang="en-US" dirty="0" err="1" smtClean="0"/>
              <a:t>chorioamnionitis</a:t>
            </a:r>
            <a:r>
              <a:rPr lang="en-US" dirty="0" smtClean="0"/>
              <a:t>, infection, radiant warmer dysfunction</a:t>
            </a:r>
          </a:p>
          <a:p>
            <a:pPr lvl="2"/>
            <a:r>
              <a:rPr lang="en-US" dirty="0" smtClean="0"/>
              <a:t>Worsens prognosis of HIE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resuscitation problems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_06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3905" y="1481138"/>
            <a:ext cx="6256189" cy="452596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resuscitation Care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_06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8800" y="1417638"/>
            <a:ext cx="8128000" cy="452516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Resuscitation Care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to do after </a:t>
            </a:r>
            <a:r>
              <a:rPr lang="en-US" dirty="0" smtClean="0"/>
              <a:t>resuscitation</a:t>
            </a:r>
          </a:p>
          <a:p>
            <a:endParaRPr lang="en-US" dirty="0" smtClean="0"/>
          </a:p>
          <a:p>
            <a:r>
              <a:rPr lang="en-US" dirty="0" smtClean="0"/>
              <a:t>Medical </a:t>
            </a:r>
            <a:r>
              <a:rPr lang="en-US" dirty="0" smtClean="0"/>
              <a:t>conditions </a:t>
            </a:r>
            <a:r>
              <a:rPr lang="en-US" dirty="0" smtClean="0"/>
              <a:t>that </a:t>
            </a:r>
            <a:r>
              <a:rPr lang="en-US" dirty="0" smtClean="0"/>
              <a:t>occur </a:t>
            </a:r>
            <a:r>
              <a:rPr lang="en-US" dirty="0" smtClean="0"/>
              <a:t>after resuscitation</a:t>
            </a:r>
          </a:p>
          <a:p>
            <a:endParaRPr lang="en-US" dirty="0" smtClean="0"/>
          </a:p>
          <a:p>
            <a:r>
              <a:rPr lang="en-US" dirty="0" smtClean="0"/>
              <a:t>Management </a:t>
            </a:r>
            <a:r>
              <a:rPr lang="en-US" dirty="0" smtClean="0"/>
              <a:t>considerations after</a:t>
            </a:r>
            <a:r>
              <a:rPr lang="en-US" dirty="0" smtClean="0"/>
              <a:t> resuscitation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NN who required resuscitation may have problems during transitional hours, even if Vital Signs back to normal</a:t>
            </a:r>
          </a:p>
          <a:p>
            <a:endParaRPr lang="en-US" dirty="0" smtClean="0"/>
          </a:p>
          <a:p>
            <a:r>
              <a:rPr lang="en-US" dirty="0" smtClean="0"/>
              <a:t>Complications may involve multiple organ systems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Complications can be anticipated and promptly addressed by monitoring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resuscitation care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Frequent evaluation VS</a:t>
            </a:r>
          </a:p>
          <a:p>
            <a:endParaRPr lang="en-US" dirty="0" smtClean="0"/>
          </a:p>
          <a:p>
            <a:r>
              <a:rPr lang="en-US" dirty="0" smtClean="0"/>
              <a:t>May require ongoing respiratory support</a:t>
            </a:r>
          </a:p>
          <a:p>
            <a:pPr lvl="1"/>
            <a:r>
              <a:rPr lang="en-US" dirty="0" smtClean="0"/>
              <a:t>Supplemental 02, Nasal CPAP, mechanical ventilation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NICU level care</a:t>
            </a:r>
          </a:p>
          <a:p>
            <a:endParaRPr lang="en-US" dirty="0" smtClean="0"/>
          </a:p>
          <a:p>
            <a:r>
              <a:rPr lang="en-US" dirty="0" smtClean="0"/>
              <a:t>Encourage parental presence and </a:t>
            </a:r>
            <a:r>
              <a:rPr lang="en-US" dirty="0" err="1" smtClean="0"/>
              <a:t>envolvement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resuscitation Care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r>
              <a:rPr lang="en-US" dirty="0" smtClean="0"/>
              <a:t>Pneumonia, other respiratory </a:t>
            </a:r>
            <a:r>
              <a:rPr lang="en-US" dirty="0" smtClean="0"/>
              <a:t>problems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Need for resuscitation may be early sign </a:t>
            </a:r>
            <a:r>
              <a:rPr lang="en-US" sz="2400" b="1" i="1" dirty="0" smtClean="0"/>
              <a:t>pneumonia, </a:t>
            </a:r>
            <a:r>
              <a:rPr lang="en-US" dirty="0" err="1" smtClean="0"/>
              <a:t>perinatal</a:t>
            </a:r>
            <a:r>
              <a:rPr lang="en-US" dirty="0" smtClean="0"/>
              <a:t> infection, </a:t>
            </a:r>
            <a:r>
              <a:rPr lang="en-US" dirty="0" smtClean="0"/>
              <a:t>aspiration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Grunting, nasal flaring, retraction</a:t>
            </a:r>
          </a:p>
          <a:p>
            <a:pPr lvl="2"/>
            <a:r>
              <a:rPr lang="en-US" sz="2400" b="1" i="1" dirty="0" smtClean="0"/>
              <a:t>Respiratory distress syndrome? Retained fetal lung fluid? Pneumonia?</a:t>
            </a:r>
          </a:p>
          <a:p>
            <a:pPr lvl="2"/>
            <a:r>
              <a:rPr lang="en-US" dirty="0" smtClean="0"/>
              <a:t>Labs, start antibiotics, Chest </a:t>
            </a:r>
            <a:r>
              <a:rPr lang="en-US" dirty="0" err="1" smtClean="0"/>
              <a:t>Xray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Acute respiratory deterioration: </a:t>
            </a:r>
          </a:p>
          <a:p>
            <a:pPr lvl="2"/>
            <a:r>
              <a:rPr lang="en-US" sz="2400" i="1" dirty="0" err="1"/>
              <a:t>P</a:t>
            </a:r>
            <a:r>
              <a:rPr lang="en-US" sz="2400" i="1" dirty="0" err="1" smtClean="0"/>
              <a:t>neumothorax</a:t>
            </a:r>
            <a:r>
              <a:rPr lang="en-US" sz="2400" i="1" dirty="0" smtClean="0"/>
              <a:t>, ET tube dislodged/obstructed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Medical Conditions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b="1" dirty="0" smtClean="0"/>
              <a:t>Pulmonary hypertension</a:t>
            </a:r>
            <a:r>
              <a:rPr lang="en-US" b="1" dirty="0" smtClean="0"/>
              <a:t> –PPHN</a:t>
            </a:r>
          </a:p>
          <a:p>
            <a:endParaRPr lang="en-US" b="1" dirty="0" smtClean="0"/>
          </a:p>
          <a:p>
            <a:pPr lvl="1"/>
            <a:r>
              <a:rPr lang="en-US" dirty="0" smtClean="0"/>
              <a:t>Pul blood vessels remain constricted after birth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Give</a:t>
            </a:r>
            <a:r>
              <a:rPr lang="en-US" dirty="0" smtClean="0"/>
              <a:t>  </a:t>
            </a:r>
            <a:r>
              <a:rPr lang="en-US" dirty="0" smtClean="0"/>
              <a:t>O2 and mechanical </a:t>
            </a:r>
            <a:r>
              <a:rPr lang="en-US" dirty="0" smtClean="0"/>
              <a:t>ventilation</a:t>
            </a:r>
          </a:p>
          <a:p>
            <a:pPr lvl="2"/>
            <a:r>
              <a:rPr lang="en-US" dirty="0" smtClean="0"/>
              <a:t>Avoid high levels O2 sat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Avoid unnecessary suction, excessive </a:t>
            </a:r>
            <a:r>
              <a:rPr lang="en-US" dirty="0" smtClean="0"/>
              <a:t>stimulation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Monitor </a:t>
            </a:r>
            <a:r>
              <a:rPr lang="en-US" dirty="0" smtClean="0"/>
              <a:t>with pulse </a:t>
            </a:r>
            <a:r>
              <a:rPr lang="en-US" dirty="0" err="1" smtClean="0"/>
              <a:t>oximetry</a:t>
            </a:r>
            <a:r>
              <a:rPr lang="en-US" dirty="0" smtClean="0"/>
              <a:t> and arterial blood gas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resuscitation problems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Hypotension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Low 02 levels at time of birth, decrease heart function and blood vessel tone</a:t>
            </a:r>
          </a:p>
          <a:p>
            <a:pPr lvl="1"/>
            <a:r>
              <a:rPr lang="en-US" dirty="0" smtClean="0"/>
              <a:t>Blood loss</a:t>
            </a:r>
          </a:p>
          <a:p>
            <a:pPr lvl="1"/>
            <a:r>
              <a:rPr lang="en-US" dirty="0" smtClean="0"/>
              <a:t>Sepsis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Give volume expanders </a:t>
            </a:r>
            <a:r>
              <a:rPr lang="en-US" dirty="0" smtClean="0"/>
              <a:t>if evidence of </a:t>
            </a:r>
            <a:r>
              <a:rPr lang="en-US" dirty="0" err="1" smtClean="0"/>
              <a:t>hypovolemia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Dopamine or </a:t>
            </a:r>
            <a:r>
              <a:rPr lang="en-US" b="1" dirty="0" err="1" smtClean="0"/>
              <a:t>dobutamine</a:t>
            </a:r>
            <a:endParaRPr lang="en-US" b="1" dirty="0" smtClean="0"/>
          </a:p>
          <a:p>
            <a:pPr lvl="2"/>
            <a:r>
              <a:rPr lang="en-US" dirty="0" smtClean="0"/>
              <a:t>Improve cardiac output and systemic blood flow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resuscitation problems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296400" cy="5257800"/>
          </a:xfrm>
        </p:spPr>
        <p:txBody>
          <a:bodyPr/>
          <a:lstStyle/>
          <a:p>
            <a:r>
              <a:rPr lang="en-US" dirty="0" smtClean="0"/>
              <a:t>Hypoglycemia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Glucose consumption increased </a:t>
            </a:r>
            <a:r>
              <a:rPr lang="en-US" dirty="0" smtClean="0"/>
              <a:t>when </a:t>
            </a:r>
            <a:r>
              <a:rPr lang="en-US" dirty="0" smtClean="0"/>
              <a:t>metabolism occurs without adequate </a:t>
            </a:r>
            <a:r>
              <a:rPr lang="en-US" dirty="0" smtClean="0"/>
              <a:t>02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Glucose stores depleted rapidly in </a:t>
            </a:r>
            <a:r>
              <a:rPr lang="en-US" dirty="0" smtClean="0"/>
              <a:t>stress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Glucose is essential fuel for </a:t>
            </a:r>
            <a:r>
              <a:rPr lang="en-US" dirty="0" smtClean="0"/>
              <a:t>brain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Check glucose levels frequently and give IV dextrose 10% as needed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resuscitation problems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Feeding </a:t>
            </a:r>
            <a:r>
              <a:rPr lang="en-US" dirty="0" smtClean="0"/>
              <a:t>problems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Newborn GI tract sensitive to decreased 02 and blood </a:t>
            </a:r>
            <a:r>
              <a:rPr lang="en-US" dirty="0" smtClean="0"/>
              <a:t>flow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Feeding intolerance, poor motility, inflammation, bleeding and </a:t>
            </a:r>
            <a:r>
              <a:rPr lang="en-US" dirty="0" smtClean="0"/>
              <a:t>perforation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Neurological dysfunction affect sucking and oral feeding  – need alternate methods </a:t>
            </a:r>
            <a:r>
              <a:rPr lang="en-US" dirty="0" smtClean="0"/>
              <a:t>nutrition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Start feedings with breast milk (store as needed)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resuscitation problems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68</TotalTime>
  <Words>452</Words>
  <Application>Microsoft Macintosh PowerPoint</Application>
  <PresentationFormat>On-screen Show (4:3)</PresentationFormat>
  <Paragraphs>110</Paragraphs>
  <Slides>14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Post resuscitation Care</vt:lpstr>
      <vt:lpstr>Objectives</vt:lpstr>
      <vt:lpstr>Post resuscitation care</vt:lpstr>
      <vt:lpstr>Post resuscitation Care</vt:lpstr>
      <vt:lpstr>Medical Conditions</vt:lpstr>
      <vt:lpstr>Post resuscitation problems</vt:lpstr>
      <vt:lpstr>Post resuscitation problems</vt:lpstr>
      <vt:lpstr>Post resuscitation problems</vt:lpstr>
      <vt:lpstr>Post resuscitation problems</vt:lpstr>
      <vt:lpstr>Post resuscitation problems</vt:lpstr>
      <vt:lpstr>Post resuscitation problems</vt:lpstr>
      <vt:lpstr>Post resuscitation problems</vt:lpstr>
      <vt:lpstr>Post resuscitation Care</vt:lpstr>
      <vt:lpstr>Post Resuscitation Care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resuscitation Care</dc:title>
  <dc:creator>ramona sunderwirth</dc:creator>
  <cp:lastModifiedBy>ramona sunderwirth</cp:lastModifiedBy>
  <cp:revision>8</cp:revision>
  <dcterms:created xsi:type="dcterms:W3CDTF">2018-03-19T01:47:18Z</dcterms:created>
  <dcterms:modified xsi:type="dcterms:W3CDTF">2018-03-19T01:57:54Z</dcterms:modified>
</cp:coreProperties>
</file>