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07CC2-84A8-AC43-B681-46C77F481E3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3417B-3A6E-6948-B54D-BE121B58E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these babies are </a:t>
            </a:r>
            <a:r>
              <a:rPr lang="en-US" baseline="0" dirty="0" err="1" smtClean="0"/>
              <a:t>intubated</a:t>
            </a:r>
            <a:r>
              <a:rPr lang="en-US" baseline="0" dirty="0" smtClean="0"/>
              <a:t> or have LMA</a:t>
            </a:r>
          </a:p>
          <a:p>
            <a:r>
              <a:rPr lang="en-US" baseline="0" dirty="0" smtClean="0"/>
              <a:t>HR &lt; 60= blood flow into the coronary arteries is severely decreased, resulting in such low 02 delivery to </a:t>
            </a:r>
            <a:r>
              <a:rPr lang="en-US" baseline="0" dirty="0" err="1" smtClean="0"/>
              <a:t>nn</a:t>
            </a:r>
            <a:r>
              <a:rPr lang="en-US" baseline="0" dirty="0" smtClean="0"/>
              <a:t> heart that it cannot contract effectively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417B-3A6E-6948-B54D-BE121B58E1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IV/IO recommended/ 0.01-0.03mg/kg</a:t>
            </a:r>
          </a:p>
          <a:p>
            <a:r>
              <a:rPr lang="en-US" dirty="0" smtClean="0"/>
              <a:t>ET: less effective, may give a dose while waiting for other access. Absorption is unreliable and less effective. 0.05-01mg/kg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417B-3A6E-6948-B54D-BE121B58E1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expect after giving </a:t>
            </a:r>
            <a:r>
              <a:rPr lang="en-US" dirty="0" err="1" smtClean="0"/>
              <a:t>epi</a:t>
            </a:r>
            <a:r>
              <a:rPr lang="en-US" dirty="0" smtClean="0"/>
              <a:t>: may take longer than </a:t>
            </a:r>
            <a:r>
              <a:rPr lang="en-US" dirty="0" err="1" smtClean="0"/>
              <a:t>expected.continue</a:t>
            </a:r>
            <a:r>
              <a:rPr lang="en-US" dirty="0" smtClean="0"/>
              <a:t> ventilation indicated by chest movement</a:t>
            </a:r>
            <a:r>
              <a:rPr lang="en-US" baseline="0" dirty="0" smtClean="0"/>
              <a:t> and chest compressions, minimized interruptions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417B-3A6E-6948-B54D-BE121B58E1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AB9847-6B59-834E-BA56-0A3D1E7A42FE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A5DD5A-AE7D-5C45-AA66-1AEA77F8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8229600" cy="1828800"/>
          </a:xfrm>
        </p:spPr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34000"/>
            <a:ext cx="7772400" cy="914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Medications</a:t>
            </a:r>
            <a:endParaRPr lang="en-US" sz="6000" dirty="0"/>
          </a:p>
        </p:txBody>
      </p:sp>
      <p:pic>
        <p:nvPicPr>
          <p:cNvPr id="4" name="Picture 3" descr="IMG_0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950"/>
            <a:ext cx="5664200" cy="3321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should you consider administering a volume expander?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Signs of </a:t>
            </a:r>
            <a:r>
              <a:rPr lang="en-US" b="1" dirty="0" err="1" smtClean="0">
                <a:solidFill>
                  <a:srgbClr val="FFFF00"/>
                </a:solidFill>
              </a:rPr>
              <a:t>Hypovolemic</a:t>
            </a:r>
            <a:r>
              <a:rPr lang="en-US" b="1" dirty="0" smtClean="0">
                <a:solidFill>
                  <a:srgbClr val="FFFF00"/>
                </a:solidFill>
              </a:rPr>
              <a:t> Shock</a:t>
            </a:r>
          </a:p>
          <a:p>
            <a:pPr lvl="1"/>
            <a:r>
              <a:rPr lang="en-US" dirty="0" smtClean="0"/>
              <a:t>Persistent low HR, not responding to effective ventilation, chest compressions, and epinephrine</a:t>
            </a:r>
          </a:p>
          <a:p>
            <a:pPr lvl="1"/>
            <a:r>
              <a:rPr lang="en-US" dirty="0" smtClean="0"/>
              <a:t>Pale, delayed capillary refill, weak pulses</a:t>
            </a:r>
          </a:p>
          <a:p>
            <a:pPr lvl="1"/>
            <a:r>
              <a:rPr lang="en-US" dirty="0" smtClean="0"/>
              <a:t>Sometimes no sign blood loss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History of </a:t>
            </a:r>
            <a:r>
              <a:rPr lang="en-US" b="1" dirty="0" smtClean="0">
                <a:solidFill>
                  <a:srgbClr val="FFFF00"/>
                </a:solidFill>
              </a:rPr>
              <a:t>acute blood loss</a:t>
            </a:r>
          </a:p>
          <a:p>
            <a:pPr lvl="1"/>
            <a:r>
              <a:rPr lang="en-US" dirty="0" smtClean="0"/>
              <a:t>Fetal maternal hemorrhage, bleeding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previa</a:t>
            </a:r>
            <a:r>
              <a:rPr lang="en-US" dirty="0" smtClean="0"/>
              <a:t>, vaginal bleeding, placental </a:t>
            </a:r>
            <a:r>
              <a:rPr lang="en-US" dirty="0" smtClean="0"/>
              <a:t>laceration, </a:t>
            </a:r>
            <a:r>
              <a:rPr lang="en-US" dirty="0" smtClean="0"/>
              <a:t>fetal trauma, umbilical cord </a:t>
            </a:r>
            <a:r>
              <a:rPr lang="en-US" dirty="0" err="1" smtClean="0"/>
              <a:t>prolapse</a:t>
            </a:r>
            <a:r>
              <a:rPr lang="en-US" dirty="0" smtClean="0"/>
              <a:t>, tight </a:t>
            </a:r>
            <a:r>
              <a:rPr lang="en-US" dirty="0" err="1" smtClean="0"/>
              <a:t>nuchal</a:t>
            </a:r>
            <a:r>
              <a:rPr lang="en-US" dirty="0" smtClean="0"/>
              <a:t> cord, blood loss from umbilical cord, fetal fetal transfusion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Emergency volume expansion </a:t>
            </a:r>
            <a:r>
              <a:rPr lang="en-US" dirty="0" smtClean="0"/>
              <a:t>indicated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Baby </a:t>
            </a:r>
            <a:r>
              <a:rPr lang="en-US" sz="3600" dirty="0" smtClean="0"/>
              <a:t>not responding to the steps of resuscitation</a:t>
            </a:r>
            <a:r>
              <a:rPr lang="en-US" sz="3600" dirty="0" smtClean="0"/>
              <a:t>                                          </a:t>
            </a:r>
            <a:r>
              <a:rPr lang="en-US" sz="3600" dirty="0" smtClean="0">
                <a:solidFill>
                  <a:srgbClr val="FFFF00"/>
                </a:solidFill>
              </a:rPr>
              <a:t>AND</a:t>
            </a:r>
          </a:p>
          <a:p>
            <a:pPr>
              <a:buNone/>
            </a:pPr>
            <a:r>
              <a:rPr lang="en-US" sz="3600" dirty="0" smtClean="0"/>
              <a:t>  </a:t>
            </a:r>
          </a:p>
          <a:p>
            <a:r>
              <a:rPr lang="en-US" sz="3600" dirty="0" smtClean="0"/>
              <a:t>S</a:t>
            </a:r>
            <a:r>
              <a:rPr lang="en-US" sz="3600" dirty="0" smtClean="0"/>
              <a:t>igns </a:t>
            </a:r>
            <a:r>
              <a:rPr lang="en-US" sz="3600" dirty="0" smtClean="0"/>
              <a:t>of shock</a:t>
            </a:r>
            <a:r>
              <a:rPr lang="en-US" sz="3600" dirty="0" smtClean="0"/>
              <a:t>                                                                  </a:t>
            </a:r>
            <a:r>
              <a:rPr lang="en-US" sz="3600" dirty="0" smtClean="0">
                <a:solidFill>
                  <a:srgbClr val="FFFF00"/>
                </a:solidFill>
              </a:rPr>
              <a:t>OR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H</a:t>
            </a:r>
            <a:r>
              <a:rPr lang="en-US" sz="3600" dirty="0" smtClean="0"/>
              <a:t>istory </a:t>
            </a:r>
            <a:r>
              <a:rPr lang="en-US" sz="3600" dirty="0" smtClean="0"/>
              <a:t>of acute blood loss</a:t>
            </a:r>
            <a:endParaRPr lang="en-US" sz="36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895600"/>
            <a:ext cx="2971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volume expanders should be considered? Administered?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0.9</a:t>
            </a:r>
            <a:r>
              <a:rPr lang="en-US" b="1" dirty="0" smtClean="0"/>
              <a:t>% </a:t>
            </a:r>
            <a:r>
              <a:rPr lang="en-US" b="1" dirty="0" err="1" smtClean="0"/>
              <a:t>NaCl</a:t>
            </a:r>
            <a:r>
              <a:rPr lang="en-US" b="1" dirty="0" smtClean="0"/>
              <a:t> </a:t>
            </a:r>
            <a:r>
              <a:rPr lang="en-US" dirty="0" smtClean="0"/>
              <a:t>(normal saline)</a:t>
            </a:r>
          </a:p>
          <a:p>
            <a:r>
              <a:rPr lang="en-US" b="1" dirty="0" smtClean="0"/>
              <a:t>Red Blood Cells </a:t>
            </a:r>
            <a:r>
              <a:rPr lang="en-US" dirty="0" smtClean="0"/>
              <a:t>(</a:t>
            </a:r>
            <a:r>
              <a:rPr lang="en-US" dirty="0" smtClean="0"/>
              <a:t>packed)</a:t>
            </a:r>
          </a:p>
          <a:p>
            <a:endParaRPr lang="en-US" dirty="0" smtClean="0"/>
          </a:p>
          <a:p>
            <a:r>
              <a:rPr lang="en-US" b="1" dirty="0" smtClean="0"/>
              <a:t>Dose</a:t>
            </a:r>
          </a:p>
          <a:p>
            <a:pPr lvl="1"/>
            <a:r>
              <a:rPr lang="en-US" dirty="0" smtClean="0"/>
              <a:t>10ml/kg, additional 10ml/kg if no improvement</a:t>
            </a:r>
          </a:p>
          <a:p>
            <a:r>
              <a:rPr lang="en-US" b="1" dirty="0" smtClean="0"/>
              <a:t>Route</a:t>
            </a:r>
          </a:p>
          <a:p>
            <a:pPr lvl="1"/>
            <a:r>
              <a:rPr lang="en-US" dirty="0" smtClean="0"/>
              <a:t>IO</a:t>
            </a:r>
          </a:p>
          <a:p>
            <a:pPr lvl="1"/>
            <a:r>
              <a:rPr lang="en-US" dirty="0" smtClean="0"/>
              <a:t>Umbilical venous catheter</a:t>
            </a:r>
          </a:p>
          <a:p>
            <a:r>
              <a:rPr lang="en-US" b="1" dirty="0" smtClean="0"/>
              <a:t>Administration</a:t>
            </a:r>
            <a:endParaRPr lang="en-US" b="1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5-10 min, a bit slower in </a:t>
            </a:r>
            <a:r>
              <a:rPr lang="en-US" dirty="0" err="1" smtClean="0"/>
              <a:t>premies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15950"/>
            <a:ext cx="8128000" cy="562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baby doesn’t improve after IV </a:t>
            </a:r>
            <a:r>
              <a:rPr lang="en-US" dirty="0" err="1" smtClean="0"/>
              <a:t>epi</a:t>
            </a:r>
            <a:r>
              <a:rPr lang="en-US" dirty="0" smtClean="0"/>
              <a:t> and volume expander?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Continue ventilation and chest compressions</a:t>
            </a:r>
          </a:p>
          <a:p>
            <a:r>
              <a:rPr lang="en-US" dirty="0" smtClean="0"/>
              <a:t>Epi every 3-5 min</a:t>
            </a:r>
          </a:p>
          <a:p>
            <a:r>
              <a:rPr lang="en-US" dirty="0" smtClean="0"/>
              <a:t>Reassess</a:t>
            </a:r>
          </a:p>
          <a:p>
            <a:pPr lvl="1"/>
            <a:r>
              <a:rPr lang="en-US" dirty="0" smtClean="0"/>
              <a:t>Chest moving? Equal breath sounds? Is airway device obstructed? Is 100% 02 administered? Is correct compression depth? Correct Epi given?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b="1" dirty="0" smtClean="0"/>
              <a:t>Is a </a:t>
            </a:r>
            <a:r>
              <a:rPr lang="en-US" b="1" dirty="0" err="1" smtClean="0"/>
              <a:t>pneumothorax</a:t>
            </a:r>
            <a:r>
              <a:rPr lang="en-US" b="1" dirty="0" smtClean="0"/>
              <a:t> present?</a:t>
            </a:r>
          </a:p>
          <a:p>
            <a:endParaRPr lang="en-US" dirty="0" smtClean="0"/>
          </a:p>
          <a:p>
            <a:r>
              <a:rPr lang="en-US" dirty="0" smtClean="0"/>
              <a:t>How long should you continue?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r>
              <a:rPr lang="en-US" dirty="0" smtClean="0"/>
              <a:t>Become familiar with </a:t>
            </a:r>
            <a:r>
              <a:rPr lang="en-US" dirty="0" err="1" smtClean="0"/>
              <a:t>epi</a:t>
            </a:r>
            <a:r>
              <a:rPr lang="en-US" dirty="0" smtClean="0"/>
              <a:t> and volume expander equipment</a:t>
            </a:r>
          </a:p>
          <a:p>
            <a:endParaRPr lang="en-US" dirty="0" smtClean="0"/>
          </a:p>
          <a:p>
            <a:r>
              <a:rPr lang="en-US" dirty="0" smtClean="0"/>
              <a:t>Case scenario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/>
          <a:lstStyle/>
          <a:p>
            <a:r>
              <a:rPr lang="en-US" dirty="0" smtClean="0"/>
              <a:t>When to give epinephrine</a:t>
            </a:r>
          </a:p>
          <a:p>
            <a:r>
              <a:rPr lang="en-US" dirty="0" smtClean="0"/>
              <a:t>How to administer epinephrine</a:t>
            </a:r>
          </a:p>
          <a:p>
            <a:endParaRPr lang="en-US" dirty="0" smtClean="0"/>
          </a:p>
          <a:p>
            <a:r>
              <a:rPr lang="en-US" dirty="0" smtClean="0"/>
              <a:t>When to give a volume expander</a:t>
            </a:r>
          </a:p>
          <a:p>
            <a:r>
              <a:rPr lang="en-US" dirty="0" smtClean="0"/>
              <a:t>How to administer a volume expander</a:t>
            </a:r>
          </a:p>
          <a:p>
            <a:endParaRPr lang="en-US" dirty="0" smtClean="0"/>
          </a:p>
          <a:p>
            <a:r>
              <a:rPr lang="en-US" dirty="0" smtClean="0"/>
              <a:t>What to do if baby not improving after IV epinephrine and volume expander</a:t>
            </a:r>
          </a:p>
          <a:p>
            <a:endParaRPr lang="en-US" dirty="0" smtClean="0"/>
          </a:p>
          <a:p>
            <a:r>
              <a:rPr lang="en-US" dirty="0" smtClean="0"/>
              <a:t>How to insert an </a:t>
            </a:r>
            <a:r>
              <a:rPr lang="en-US" dirty="0" err="1" smtClean="0"/>
              <a:t>Intraosseous</a:t>
            </a:r>
            <a:r>
              <a:rPr lang="en-US" dirty="0" smtClean="0"/>
              <a:t> needle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Very small number of newborns will require emergency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Most newborns will improve without medications</a:t>
            </a:r>
          </a:p>
          <a:p>
            <a:endParaRPr lang="en-US" dirty="0" smtClean="0"/>
          </a:p>
          <a:p>
            <a:r>
              <a:rPr lang="en-US" dirty="0" smtClean="0"/>
              <a:t>Before medications	</a:t>
            </a:r>
          </a:p>
          <a:p>
            <a:pPr lvl="1"/>
            <a:r>
              <a:rPr lang="en-US" dirty="0" smtClean="0"/>
              <a:t>Check ventilations and compressions</a:t>
            </a:r>
            <a:endParaRPr lang="en-US" dirty="0" smtClean="0"/>
          </a:p>
          <a:p>
            <a:pPr lvl="1"/>
            <a:r>
              <a:rPr lang="en-US" dirty="0" smtClean="0"/>
              <a:t>Epinephrine </a:t>
            </a:r>
            <a:r>
              <a:rPr lang="en-US" dirty="0" smtClean="0"/>
              <a:t>will coronary artery perfusion and O2 </a:t>
            </a:r>
            <a:r>
              <a:rPr lang="en-US" dirty="0" smtClean="0"/>
              <a:t>delivery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Newborns with shock from acute blood loss</a:t>
            </a:r>
          </a:p>
          <a:p>
            <a:pPr lvl="1"/>
            <a:r>
              <a:rPr lang="en-US" dirty="0" smtClean="0"/>
              <a:t>Bleeding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previa</a:t>
            </a:r>
            <a:r>
              <a:rPr lang="en-US" dirty="0" smtClean="0"/>
              <a:t>, fetal trauma, cord disruption, severe cord compression</a:t>
            </a:r>
          </a:p>
          <a:p>
            <a:pPr lvl="1"/>
            <a:r>
              <a:rPr lang="en-US" dirty="0" smtClean="0"/>
              <a:t>May require emergency volume expander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36" y="0"/>
            <a:ext cx="33111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r>
              <a:rPr lang="en-US" dirty="0" smtClean="0"/>
              <a:t>Cardiac and vascular stimulant</a:t>
            </a:r>
          </a:p>
          <a:p>
            <a:pPr lvl="1"/>
            <a:r>
              <a:rPr lang="en-US" dirty="0" smtClean="0"/>
              <a:t>Constricts blood vessels outside of the heart</a:t>
            </a:r>
          </a:p>
          <a:p>
            <a:pPr lvl="1"/>
            <a:r>
              <a:rPr lang="en-US" dirty="0" smtClean="0"/>
              <a:t>Increases blood flow into the coronary arteries</a:t>
            </a:r>
          </a:p>
          <a:p>
            <a:pPr lvl="1"/>
            <a:r>
              <a:rPr lang="en-US" dirty="0" smtClean="0"/>
              <a:t>Blood in coronary arteries carries 02 - restores cardiac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Increases the rate and strength of cardiac contractions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Indication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HR &lt; 60 </a:t>
            </a:r>
            <a:r>
              <a:rPr lang="en-US" dirty="0" err="1" smtClean="0"/>
              <a:t>bpm</a:t>
            </a:r>
            <a:r>
              <a:rPr lang="en-US" dirty="0" smtClean="0"/>
              <a:t> AFTER</a:t>
            </a:r>
          </a:p>
          <a:p>
            <a:pPr lvl="1"/>
            <a:r>
              <a:rPr lang="en-US" dirty="0" smtClean="0"/>
              <a:t>30 sec of PPV that inflates the lungs AND</a:t>
            </a:r>
          </a:p>
          <a:p>
            <a:pPr lvl="1"/>
            <a:r>
              <a:rPr lang="en-US" dirty="0" smtClean="0"/>
              <a:t>Another 60 sec of chest compressions coordinated with PPV at 100% of 02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Epinephrine IS NOT INDICATED before you have established ventilation that inflates the lung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Epinephrine Concentration and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Only the 10,000 preparation (0.1mg/ml) used for neonatal resuscitation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IV or IO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Dose: 0.1-0.3ml/kg</a:t>
            </a:r>
          </a:p>
          <a:p>
            <a:pPr lvl="2"/>
            <a:r>
              <a:rPr lang="en-US" dirty="0" smtClean="0"/>
              <a:t>Give rapidly</a:t>
            </a:r>
          </a:p>
          <a:p>
            <a:pPr lvl="1"/>
            <a:r>
              <a:rPr lang="en-US" dirty="0" err="1" smtClean="0"/>
              <a:t>Endotracheal</a:t>
            </a:r>
            <a:r>
              <a:rPr lang="en-US" dirty="0" smtClean="0"/>
              <a:t> tube</a:t>
            </a:r>
          </a:p>
          <a:p>
            <a:pPr lvl="2"/>
            <a:r>
              <a:rPr lang="en-US" dirty="0" smtClean="0"/>
              <a:t>Dose: 0.5-1ml/kg</a:t>
            </a:r>
          </a:p>
          <a:p>
            <a:pPr lvl="2"/>
            <a:r>
              <a:rPr lang="en-US" dirty="0" smtClean="0"/>
              <a:t>Follow with PPV breaths to distribute drug into lungs </a:t>
            </a:r>
            <a:endParaRPr lang="en-US" dirty="0"/>
          </a:p>
        </p:txBody>
      </p:sp>
      <p:pic>
        <p:nvPicPr>
          <p:cNvPr id="4" name="Picture 3" descr="IMG_05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0"/>
            <a:ext cx="2667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8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28800" y="228600"/>
            <a:ext cx="4952999" cy="6248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epinephrine, continue ventilation and compressions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79</TotalTime>
  <Words>563</Words>
  <Application>Microsoft Macintosh PowerPoint</Application>
  <PresentationFormat>On-screen Show (4:3)</PresentationFormat>
  <Paragraphs>93</Paragraphs>
  <Slides>15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Neonatal resuscitation</vt:lpstr>
      <vt:lpstr>Objectives</vt:lpstr>
      <vt:lpstr>Very small number of newborns will require emergency medications</vt:lpstr>
      <vt:lpstr>Slide 4</vt:lpstr>
      <vt:lpstr>Epinephrine</vt:lpstr>
      <vt:lpstr>Epinephrine Indication</vt:lpstr>
      <vt:lpstr>Epinephrine Concentration and Route</vt:lpstr>
      <vt:lpstr>Slide 8</vt:lpstr>
      <vt:lpstr>After epinephrine, continue ventilation and compressions</vt:lpstr>
      <vt:lpstr>When should you consider administering a volume expander?</vt:lpstr>
      <vt:lpstr>Emergency volume expansion indicated</vt:lpstr>
      <vt:lpstr>What volume expanders should be considered? Administered?</vt:lpstr>
      <vt:lpstr>Slide 13</vt:lpstr>
      <vt:lpstr>What if baby doesn’t improve after IV epi and volume expander?</vt:lpstr>
      <vt:lpstr>Case Scenario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resuscitation</dc:title>
  <dc:creator>ramona sunderwirth</dc:creator>
  <cp:lastModifiedBy>ramona sunderwirth</cp:lastModifiedBy>
  <cp:revision>10</cp:revision>
  <dcterms:created xsi:type="dcterms:W3CDTF">2018-03-19T01:34:01Z</dcterms:created>
  <dcterms:modified xsi:type="dcterms:W3CDTF">2018-03-19T01:45:49Z</dcterms:modified>
</cp:coreProperties>
</file>