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3"/>
  </p:notesMasterIdLst>
  <p:sldIdLst>
    <p:sldId id="256" r:id="rId2"/>
    <p:sldId id="257" r:id="rId3"/>
    <p:sldId id="258" r:id="rId4"/>
    <p:sldId id="288" r:id="rId5"/>
    <p:sldId id="259" r:id="rId6"/>
    <p:sldId id="260" r:id="rId7"/>
    <p:sldId id="261" r:id="rId8"/>
    <p:sldId id="262" r:id="rId9"/>
    <p:sldId id="263" r:id="rId10"/>
    <p:sldId id="264" r:id="rId11"/>
    <p:sldId id="265" r:id="rId12"/>
    <p:sldId id="271" r:id="rId13"/>
    <p:sldId id="267" r:id="rId14"/>
    <p:sldId id="268" r:id="rId15"/>
    <p:sldId id="269" r:id="rId16"/>
    <p:sldId id="272" r:id="rId17"/>
    <p:sldId id="273" r:id="rId18"/>
    <p:sldId id="274" r:id="rId19"/>
    <p:sldId id="275" r:id="rId20"/>
    <p:sldId id="276" r:id="rId21"/>
    <p:sldId id="287" r:id="rId22"/>
    <p:sldId id="277" r:id="rId23"/>
    <p:sldId id="282" r:id="rId24"/>
    <p:sldId id="278" r:id="rId25"/>
    <p:sldId id="279" r:id="rId26"/>
    <p:sldId id="280" r:id="rId27"/>
    <p:sldId id="281"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9745" autoAdjust="0"/>
  </p:normalViewPr>
  <p:slideViewPr>
    <p:cSldViewPr snapToObjects="1">
      <p:cViewPr varScale="1">
        <p:scale>
          <a:sx n="76" d="100"/>
          <a:sy n="76" d="100"/>
        </p:scale>
        <p:origin x="-15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6DCD1-96A4-D242-B707-11611F403164}" type="datetimeFigureOut">
              <a:rPr lang="en-US" smtClean="0"/>
              <a:pPr/>
              <a:t>3/22/18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A6D5F-2494-174A-A2F8-071347B509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not attached to O2 source, it will fill with room air 21% O2. does not require compressed gas or a tight seal to remain inflated. PIP controlled by how hard bag squeezed. PEEP by valve attached to bag. Gas does not flow out of mask unless</a:t>
            </a:r>
            <a:r>
              <a:rPr lang="en-US" baseline="0" dirty="0" smtClean="0"/>
              <a:t> gag is squeezed, so cannot administer CPAP or free flow O2. Pop off valve, limits peak pressure to 30-40 cm H2O</a:t>
            </a:r>
            <a:endParaRPr lang="en-US" dirty="0"/>
          </a:p>
        </p:txBody>
      </p:sp>
      <p:sp>
        <p:nvSpPr>
          <p:cNvPr id="4" name="Slide Number Placeholder 3"/>
          <p:cNvSpPr>
            <a:spLocks noGrp="1"/>
          </p:cNvSpPr>
          <p:nvPr>
            <p:ph type="sldNum" sz="quarter" idx="10"/>
          </p:nvPr>
        </p:nvSpPr>
        <p:spPr/>
        <p:txBody>
          <a:bodyPr/>
          <a:lstStyle/>
          <a:p>
            <a:fld id="{F39A6D5F-2494-174A-A2F8-071347B509D8}"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Inflates only when compressed</a:t>
            </a:r>
            <a:r>
              <a:rPr lang="en-US" baseline="0" dirty="0" smtClean="0"/>
              <a:t> gas source is flowing into bag and outlet is sealed, tightly applied to face. Flow control valve adjusts PIP, and controls balance of amount gas flowing into bag and gas escaping . PEEP, CPAP and free flow O2 controlled by balance in gas flow.</a:t>
            </a:r>
          </a:p>
          <a:p>
            <a:r>
              <a:rPr lang="en-US" baseline="0" dirty="0" smtClean="0"/>
              <a:t>Manometer should always be used </a:t>
            </a:r>
            <a:endParaRPr lang="en-US" dirty="0"/>
          </a:p>
        </p:txBody>
      </p:sp>
      <p:sp>
        <p:nvSpPr>
          <p:cNvPr id="4" name="Slide Number Placeholder 3"/>
          <p:cNvSpPr>
            <a:spLocks noGrp="1"/>
          </p:cNvSpPr>
          <p:nvPr>
            <p:ph type="sldNum" sz="quarter" idx="10"/>
          </p:nvPr>
        </p:nvSpPr>
        <p:spPr/>
        <p:txBody>
          <a:bodyPr/>
          <a:lstStyle/>
          <a:p>
            <a:fld id="{F39A6D5F-2494-174A-A2F8-071347B509D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6D5F-2494-174A-A2F8-071347B509D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Fetal lung fluid within alveoli replaced with air for gas exchange. Pressure</a:t>
            </a:r>
            <a:r>
              <a:rPr lang="en-US" baseline="0" dirty="0" smtClean="0"/>
              <a:t> moves fluid out of air spaces and inflate the alveoli. Avoid too much pressure</a:t>
            </a:r>
            <a:endParaRPr lang="en-US" dirty="0"/>
          </a:p>
        </p:txBody>
      </p:sp>
      <p:sp>
        <p:nvSpPr>
          <p:cNvPr id="4" name="Slide Number Placeholder 3"/>
          <p:cNvSpPr>
            <a:spLocks noGrp="1"/>
          </p:cNvSpPr>
          <p:nvPr>
            <p:ph type="sldNum" sz="quarter" idx="10"/>
          </p:nvPr>
        </p:nvSpPr>
        <p:spPr/>
        <p:txBody>
          <a:bodyPr/>
          <a:lstStyle/>
          <a:p>
            <a:fld id="{F39A6D5F-2494-174A-A2F8-071347B509D8}"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Adjust</a:t>
            </a:r>
            <a:r>
              <a:rPr lang="en-US" baseline="0" dirty="0" smtClean="0"/>
              <a:t> </a:t>
            </a:r>
            <a:r>
              <a:rPr lang="en-US" dirty="0" smtClean="0"/>
              <a:t>PIP and PEEP before</a:t>
            </a:r>
            <a:r>
              <a:rPr lang="en-US" baseline="0" dirty="0" smtClean="0"/>
              <a:t> placing mask on baby’s face: hold mask tightly on hand, </a:t>
            </a:r>
            <a:endParaRPr lang="en-US" dirty="0"/>
          </a:p>
        </p:txBody>
      </p:sp>
      <p:sp>
        <p:nvSpPr>
          <p:cNvPr id="4" name="Slide Number Placeholder 3"/>
          <p:cNvSpPr>
            <a:spLocks noGrp="1"/>
          </p:cNvSpPr>
          <p:nvPr>
            <p:ph type="sldNum" sz="quarter" idx="10"/>
          </p:nvPr>
        </p:nvSpPr>
        <p:spPr/>
        <p:txBody>
          <a:bodyPr/>
          <a:lstStyle/>
          <a:p>
            <a:fld id="{F39A6D5F-2494-174A-A2F8-071347B509D8}"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Gas enters esophagus and stomach,</a:t>
            </a:r>
            <a:r>
              <a:rPr lang="en-US" baseline="0" dirty="0" smtClean="0"/>
              <a:t> interferes with respiration</a:t>
            </a:r>
            <a:endParaRPr lang="en-US" dirty="0"/>
          </a:p>
        </p:txBody>
      </p:sp>
      <p:sp>
        <p:nvSpPr>
          <p:cNvPr id="4" name="Slide Number Placeholder 3"/>
          <p:cNvSpPr>
            <a:spLocks noGrp="1"/>
          </p:cNvSpPr>
          <p:nvPr>
            <p:ph type="sldNum" sz="quarter" idx="10"/>
          </p:nvPr>
        </p:nvSpPr>
        <p:spPr/>
        <p:txBody>
          <a:bodyPr/>
          <a:lstStyle/>
          <a:p>
            <a:fld id="{F39A6D5F-2494-174A-A2F8-071347B509D8}"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Insertion:</a:t>
            </a:r>
          </a:p>
          <a:p>
            <a:pPr lvl="1"/>
            <a:r>
              <a:rPr lang="en-US" dirty="0" smtClean="0"/>
              <a:t>Measure bridge of nose to earlobe and to point halfway between </a:t>
            </a:r>
            <a:r>
              <a:rPr lang="en-US" dirty="0" err="1" smtClean="0"/>
              <a:t>xiphoid</a:t>
            </a:r>
            <a:r>
              <a:rPr lang="en-US" dirty="0" smtClean="0"/>
              <a:t> process and umbilicus</a:t>
            </a:r>
          </a:p>
          <a:p>
            <a:pPr lvl="1"/>
            <a:r>
              <a:rPr lang="en-US" dirty="0" smtClean="0"/>
              <a:t>Insert through mouth</a:t>
            </a:r>
          </a:p>
          <a:p>
            <a:pPr lvl="1"/>
            <a:r>
              <a:rPr lang="en-US" dirty="0" smtClean="0"/>
              <a:t>Attach syringe, remove gastric contents</a:t>
            </a:r>
          </a:p>
          <a:p>
            <a:pPr lvl="1"/>
            <a:r>
              <a:rPr lang="en-US" dirty="0" smtClean="0"/>
              <a:t>Remove syringe and leave end of tube open, tape tube to cheek</a:t>
            </a:r>
          </a:p>
          <a:p>
            <a:pPr lvl="1"/>
            <a:r>
              <a:rPr lang="en-US" dirty="0" smtClean="0"/>
              <a:t>Continue ventilation</a:t>
            </a:r>
          </a:p>
          <a:p>
            <a:endParaRPr lang="en-US" dirty="0"/>
          </a:p>
        </p:txBody>
      </p:sp>
      <p:sp>
        <p:nvSpPr>
          <p:cNvPr id="4" name="Slide Number Placeholder 3"/>
          <p:cNvSpPr>
            <a:spLocks noGrp="1"/>
          </p:cNvSpPr>
          <p:nvPr>
            <p:ph type="sldNum" sz="quarter" idx="10"/>
          </p:nvPr>
        </p:nvSpPr>
        <p:spPr/>
        <p:txBody>
          <a:bodyPr/>
          <a:lstStyle/>
          <a:p>
            <a:fld id="{F39A6D5F-2494-174A-A2F8-071347B509D8}"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7A3624B-B830-9245-85EF-2E51C76FA322}" type="datetimeFigureOut">
              <a:rPr lang="en-US" smtClean="0"/>
              <a:pPr/>
              <a:t>3/22/18</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AD5E4892-6FAF-9146-9890-64E441930670}"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7A3624B-B830-9245-85EF-2E51C76FA322}" type="datetimeFigureOut">
              <a:rPr lang="en-US" smtClean="0"/>
              <a:pPr/>
              <a:t>3/22/18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E4892-6FAF-9146-9890-64E4419306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3624B-B830-9245-85EF-2E51C76FA322}"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4892-6FAF-9146-9890-64E4419306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3624B-B830-9245-85EF-2E51C76FA322}"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4892-6FAF-9146-9890-64E441930670}"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7A3624B-B830-9245-85EF-2E51C76FA322}"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4892-6FAF-9146-9890-64E44193067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7A3624B-B830-9245-85EF-2E51C76FA322}"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4892-6FAF-9146-9890-64E441930670}"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7A3624B-B830-9245-85EF-2E51C76FA322}"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E4892-6FAF-9146-9890-64E4419306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3624B-B830-9245-85EF-2E51C76FA322}"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AD5E4892-6FAF-9146-9890-64E441930670}"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7A3624B-B830-9245-85EF-2E51C76FA322}"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4892-6FAF-9146-9890-64E4419306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7A3624B-B830-9245-85EF-2E51C76FA322}" type="datetimeFigureOut">
              <a:rPr lang="en-US" smtClean="0"/>
              <a:pPr/>
              <a:t>3/22/18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E4892-6FAF-9146-9890-64E441930670}"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7A3624B-B830-9245-85EF-2E51C76FA322}"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4892-6FAF-9146-9890-64E441930670}"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7A3624B-B830-9245-85EF-2E51C76FA322}"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4892-6FAF-9146-9890-64E441930670}"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7A3624B-B830-9245-85EF-2E51C76FA322}"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E4892-6FAF-9146-9890-64E441930670}"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7A3624B-B830-9245-85EF-2E51C76FA322}" type="datetimeFigureOut">
              <a:rPr lang="en-US" smtClean="0"/>
              <a:pPr/>
              <a:t>3/22/18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E4892-6FAF-9146-9890-64E4419306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F7A3624B-B830-9245-85EF-2E51C76FA322}" type="datetimeFigureOut">
              <a:rPr lang="en-US" smtClean="0"/>
              <a:pPr/>
              <a:t>3/22/18</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AD5E4892-6FAF-9146-9890-64E441930670}"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85187" cy="1323041"/>
          </a:xfrm>
        </p:spPr>
        <p:txBody>
          <a:bodyPr/>
          <a:lstStyle/>
          <a:p>
            <a:r>
              <a:rPr lang="en-US" dirty="0" smtClean="0">
                <a:solidFill>
                  <a:schemeClr val="tx1"/>
                </a:solidFill>
              </a:rPr>
              <a:t>Positive Pressure Ventilation</a:t>
            </a:r>
            <a:endParaRPr lang="en-US" dirty="0">
              <a:solidFill>
                <a:schemeClr val="tx1"/>
              </a:solidFill>
            </a:endParaRPr>
          </a:p>
        </p:txBody>
      </p:sp>
      <p:sp>
        <p:nvSpPr>
          <p:cNvPr id="4" name="Content Placeholder 3"/>
          <p:cNvSpPr>
            <a:spLocks noGrp="1"/>
          </p:cNvSpPr>
          <p:nvPr>
            <p:ph idx="1"/>
          </p:nvPr>
        </p:nvSpPr>
        <p:spPr>
          <a:xfrm>
            <a:off x="658812" y="2057400"/>
            <a:ext cx="8485187" cy="4800600"/>
          </a:xfrm>
        </p:spPr>
        <p:txBody>
          <a:bodyPr>
            <a:normAutofit/>
          </a:bodyPr>
          <a:lstStyle/>
          <a:p>
            <a:r>
              <a:rPr lang="en-US" dirty="0" smtClean="0"/>
              <a:t>Characteristics of self inflating bags, flow inflating bags and T-piece resuscitators</a:t>
            </a:r>
          </a:p>
          <a:p>
            <a:r>
              <a:rPr lang="en-US" dirty="0" smtClean="0"/>
              <a:t>When to give PPV</a:t>
            </a:r>
          </a:p>
          <a:p>
            <a:r>
              <a:rPr lang="en-US" dirty="0" smtClean="0"/>
              <a:t>How to position newborn’s head for PPV</a:t>
            </a:r>
          </a:p>
          <a:p>
            <a:r>
              <a:rPr lang="en-US" dirty="0" smtClean="0"/>
              <a:t>How to place a resuscitation mask on newborns face</a:t>
            </a:r>
          </a:p>
          <a:p>
            <a:r>
              <a:rPr lang="en-US" dirty="0" smtClean="0"/>
              <a:t>How to administer PPV and assess effectiveness</a:t>
            </a:r>
          </a:p>
          <a:p>
            <a:r>
              <a:rPr lang="en-US" dirty="0" smtClean="0"/>
              <a:t>How to use ventilation corrective steps</a:t>
            </a:r>
          </a:p>
          <a:p>
            <a:r>
              <a:rPr lang="en-US" dirty="0" smtClean="0"/>
              <a:t>How to administer CPAP</a:t>
            </a:r>
          </a:p>
          <a:p>
            <a:r>
              <a:rPr lang="en-US" dirty="0" smtClean="0"/>
              <a:t>How to place an </a:t>
            </a:r>
            <a:r>
              <a:rPr lang="en-US" dirty="0" err="1" smtClean="0"/>
              <a:t>orogastric</a:t>
            </a:r>
            <a:r>
              <a:rPr lang="en-US" dirty="0" smtClean="0"/>
              <a:t> tube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Indications for PPV</a:t>
            </a:r>
            <a:endParaRPr lang="en-US" dirty="0">
              <a:solidFill>
                <a:schemeClr val="tx1"/>
              </a:solidFill>
            </a:endParaRPr>
          </a:p>
        </p:txBody>
      </p:sp>
      <p:sp>
        <p:nvSpPr>
          <p:cNvPr id="3" name="Content Placeholder 2"/>
          <p:cNvSpPr>
            <a:spLocks noGrp="1"/>
          </p:cNvSpPr>
          <p:nvPr>
            <p:ph idx="1"/>
          </p:nvPr>
        </p:nvSpPr>
        <p:spPr>
          <a:xfrm>
            <a:off x="381001" y="1981201"/>
            <a:ext cx="8763000" cy="4876800"/>
          </a:xfrm>
        </p:spPr>
        <p:txBody>
          <a:bodyPr>
            <a:normAutofit/>
          </a:bodyPr>
          <a:lstStyle/>
          <a:p>
            <a:r>
              <a:rPr lang="en-US" sz="2800" dirty="0" smtClean="0"/>
              <a:t>Apnea (not breathing)</a:t>
            </a:r>
          </a:p>
          <a:p>
            <a:r>
              <a:rPr lang="en-US" sz="2800" dirty="0" smtClean="0"/>
              <a:t>Gasping</a:t>
            </a:r>
          </a:p>
          <a:p>
            <a:r>
              <a:rPr lang="en-US" sz="2800" dirty="0" smtClean="0"/>
              <a:t>Heart rate &lt; 100 beats per minute</a:t>
            </a:r>
          </a:p>
          <a:p>
            <a:r>
              <a:rPr lang="en-US" sz="2800" dirty="0" smtClean="0"/>
              <a:t>O2 saturation </a:t>
            </a:r>
          </a:p>
          <a:p>
            <a:pPr lvl="1"/>
            <a:r>
              <a:rPr lang="en-US" sz="2600" dirty="0" smtClean="0"/>
              <a:t>&lt; the target range despite </a:t>
            </a:r>
          </a:p>
          <a:p>
            <a:pPr lvl="1">
              <a:buNone/>
            </a:pPr>
            <a:r>
              <a:rPr lang="en-US" sz="2600" dirty="0" smtClean="0"/>
              <a:t>    free flow O2 or CPAP</a:t>
            </a:r>
            <a:endParaRPr lang="en-US" sz="2600" dirty="0"/>
          </a:p>
        </p:txBody>
      </p:sp>
      <p:pic>
        <p:nvPicPr>
          <p:cNvPr id="28674" name="Picture 2"/>
          <p:cNvPicPr>
            <a:picLocks noChangeAspect="1" noChangeArrowheads="1"/>
          </p:cNvPicPr>
          <p:nvPr/>
        </p:nvPicPr>
        <p:blipFill>
          <a:blip r:embed="rId2"/>
          <a:srcRect/>
          <a:stretch>
            <a:fillRect/>
          </a:stretch>
        </p:blipFill>
        <p:spPr bwMode="auto">
          <a:xfrm>
            <a:off x="5410202" y="3733800"/>
            <a:ext cx="3733799" cy="3124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58528" y="0"/>
            <a:ext cx="7824788" cy="1323041"/>
          </a:xfrm>
        </p:spPr>
        <p:txBody>
          <a:bodyPr/>
          <a:lstStyle/>
          <a:p>
            <a:r>
              <a:rPr lang="en-US" dirty="0" smtClean="0">
                <a:solidFill>
                  <a:schemeClr val="tx1"/>
                </a:solidFill>
              </a:rPr>
              <a:t>PPV preparations</a:t>
            </a:r>
            <a:endParaRPr lang="en-US" dirty="0">
              <a:solidFill>
                <a:schemeClr val="tx1"/>
              </a:solidFill>
            </a:endParaRPr>
          </a:p>
        </p:txBody>
      </p:sp>
      <p:sp>
        <p:nvSpPr>
          <p:cNvPr id="3" name="Content Placeholder 2"/>
          <p:cNvSpPr>
            <a:spLocks noGrp="1"/>
          </p:cNvSpPr>
          <p:nvPr>
            <p:ph idx="1"/>
          </p:nvPr>
        </p:nvSpPr>
        <p:spPr>
          <a:xfrm>
            <a:off x="304800" y="1981200"/>
            <a:ext cx="8839200" cy="4648200"/>
          </a:xfrm>
        </p:spPr>
        <p:txBody>
          <a:bodyPr>
            <a:normAutofit/>
          </a:bodyPr>
          <a:lstStyle/>
          <a:p>
            <a:r>
              <a:rPr lang="en-US" sz="2400" dirty="0" smtClean="0"/>
              <a:t>Clear secretions from airway (mouth and nose)</a:t>
            </a:r>
          </a:p>
          <a:p>
            <a:r>
              <a:rPr lang="en-US" sz="2400" dirty="0" smtClean="0"/>
              <a:t>Position yourself at baby’s head</a:t>
            </a:r>
          </a:p>
          <a:p>
            <a:r>
              <a:rPr lang="en-US" sz="2400" dirty="0" smtClean="0"/>
              <a:t>Position the baby’s head and neck</a:t>
            </a:r>
          </a:p>
          <a:p>
            <a:r>
              <a:rPr lang="en-US" sz="2400" dirty="0" smtClean="0"/>
              <a:t>Select the correct sized mask</a:t>
            </a:r>
          </a:p>
          <a:p>
            <a:r>
              <a:rPr lang="en-US" sz="2400" dirty="0" smtClean="0"/>
              <a:t>Place the mask on the baby’s face</a:t>
            </a:r>
          </a:p>
          <a:p>
            <a:r>
              <a:rPr lang="en-US" sz="2400" dirty="0" smtClean="0"/>
              <a:t>Select O2 concentration</a:t>
            </a:r>
            <a:endParaRPr lang="en-US" sz="2400" dirty="0"/>
          </a:p>
        </p:txBody>
      </p:sp>
      <p:pic>
        <p:nvPicPr>
          <p:cNvPr id="4" name="Picture 3" descr="IMG_0543.jpg"/>
          <p:cNvPicPr>
            <a:picLocks noChangeAspect="1"/>
          </p:cNvPicPr>
          <p:nvPr/>
        </p:nvPicPr>
        <p:blipFill>
          <a:blip r:embed="rId2"/>
          <a:stretch>
            <a:fillRect/>
          </a:stretch>
        </p:blipFill>
        <p:spPr>
          <a:xfrm>
            <a:off x="6738144" y="813446"/>
            <a:ext cx="1745456" cy="2945107"/>
          </a:xfrm>
          <a:prstGeom prst="rect">
            <a:avLst/>
          </a:prstGeom>
        </p:spPr>
      </p:pic>
      <p:pic>
        <p:nvPicPr>
          <p:cNvPr id="5" name="Picture 4" descr="IMG_0544.jpg"/>
          <p:cNvPicPr>
            <a:picLocks noChangeAspect="1"/>
          </p:cNvPicPr>
          <p:nvPr/>
        </p:nvPicPr>
        <p:blipFill>
          <a:blip r:embed="rId3"/>
          <a:stretch>
            <a:fillRect/>
          </a:stretch>
        </p:blipFill>
        <p:spPr>
          <a:xfrm>
            <a:off x="4800600" y="4876800"/>
            <a:ext cx="4343400" cy="1981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0545.jpg"/>
          <p:cNvPicPr>
            <a:picLocks noChangeAspect="1"/>
          </p:cNvPicPr>
          <p:nvPr/>
        </p:nvPicPr>
        <p:blipFill>
          <a:blip r:embed="rId2"/>
          <a:stretch>
            <a:fillRect/>
          </a:stretch>
        </p:blipFill>
        <p:spPr>
          <a:xfrm>
            <a:off x="508000" y="882650"/>
            <a:ext cx="8128000" cy="5092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0546.jpg"/>
          <p:cNvPicPr>
            <a:picLocks noChangeAspect="1"/>
          </p:cNvPicPr>
          <p:nvPr/>
        </p:nvPicPr>
        <p:blipFill>
          <a:blip r:embed="rId2"/>
          <a:stretch>
            <a:fillRect/>
          </a:stretch>
        </p:blipFill>
        <p:spPr>
          <a:xfrm>
            <a:off x="508000" y="349250"/>
            <a:ext cx="8128000" cy="6159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MG_0547.jpg"/>
          <p:cNvPicPr>
            <a:picLocks noChangeAspect="1"/>
          </p:cNvPicPr>
          <p:nvPr/>
        </p:nvPicPr>
        <p:blipFill>
          <a:blip r:embed="rId2"/>
          <a:stretch>
            <a:fillRect/>
          </a:stretch>
        </p:blipFill>
        <p:spPr>
          <a:xfrm>
            <a:off x="508000" y="1771650"/>
            <a:ext cx="8128000" cy="3314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MG_0548.jpg"/>
          <p:cNvPicPr>
            <a:picLocks noChangeAspect="1"/>
          </p:cNvPicPr>
          <p:nvPr/>
        </p:nvPicPr>
        <p:blipFill>
          <a:blip r:embed="rId2"/>
          <a:stretch>
            <a:fillRect/>
          </a:stretch>
        </p:blipFill>
        <p:spPr>
          <a:xfrm>
            <a:off x="1066800" y="2895600"/>
            <a:ext cx="7772399" cy="3733800"/>
          </a:xfrm>
          <a:prstGeom prst="rect">
            <a:avLst/>
          </a:prstGeom>
        </p:spPr>
      </p:pic>
      <p:sp>
        <p:nvSpPr>
          <p:cNvPr id="5" name="Title 4"/>
          <p:cNvSpPr>
            <a:spLocks noGrp="1"/>
          </p:cNvSpPr>
          <p:nvPr>
            <p:ph type="title"/>
          </p:nvPr>
        </p:nvSpPr>
        <p:spPr/>
        <p:txBody>
          <a:bodyPr/>
          <a:lstStyle/>
          <a:p>
            <a:r>
              <a:rPr lang="en-US" dirty="0" smtClean="0">
                <a:solidFill>
                  <a:schemeClr val="tx1"/>
                </a:solidFill>
              </a:rPr>
              <a:t>Ventilation Rate</a:t>
            </a:r>
            <a:endParaRPr lang="en-US" dirty="0">
              <a:solidFill>
                <a:schemeClr val="tx1"/>
              </a:solidFill>
            </a:endParaRPr>
          </a:p>
        </p:txBody>
      </p:sp>
      <p:sp>
        <p:nvSpPr>
          <p:cNvPr id="6" name="Content Placeholder 5"/>
          <p:cNvSpPr>
            <a:spLocks noGrp="1"/>
          </p:cNvSpPr>
          <p:nvPr>
            <p:ph idx="1"/>
          </p:nvPr>
        </p:nvSpPr>
        <p:spPr>
          <a:xfrm>
            <a:off x="228599" y="2057400"/>
            <a:ext cx="8610599" cy="4800600"/>
          </a:xfrm>
        </p:spPr>
        <p:txBody>
          <a:bodyPr>
            <a:normAutofit/>
          </a:bodyPr>
          <a:lstStyle/>
          <a:p>
            <a:r>
              <a:rPr lang="en-US" sz="2800" dirty="0" smtClean="0"/>
              <a:t>40-60 breaths per minute</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O2 Concentration</a:t>
            </a:r>
            <a:endParaRPr lang="en-US" dirty="0">
              <a:solidFill>
                <a:schemeClr val="tx1"/>
              </a:solidFill>
            </a:endParaRPr>
          </a:p>
        </p:txBody>
      </p:sp>
      <p:sp>
        <p:nvSpPr>
          <p:cNvPr id="3" name="Content Placeholder 2"/>
          <p:cNvSpPr>
            <a:spLocks noGrp="1"/>
          </p:cNvSpPr>
          <p:nvPr>
            <p:ph idx="1"/>
          </p:nvPr>
        </p:nvSpPr>
        <p:spPr>
          <a:xfrm>
            <a:off x="381000" y="1981200"/>
            <a:ext cx="8382000" cy="4876800"/>
          </a:xfrm>
        </p:spPr>
        <p:txBody>
          <a:bodyPr>
            <a:normAutofit/>
          </a:bodyPr>
          <a:lstStyle/>
          <a:p>
            <a:r>
              <a:rPr lang="en-US" sz="2400" dirty="0" smtClean="0"/>
              <a:t>&gt;35 weeks gestation, set blender to 21% O2</a:t>
            </a:r>
          </a:p>
          <a:p>
            <a:r>
              <a:rPr lang="en-US" sz="2400" dirty="0" smtClean="0"/>
              <a:t>&lt; 35 weeks gestation, set blender to 21-30% O2</a:t>
            </a:r>
          </a:p>
          <a:p>
            <a:r>
              <a:rPr lang="en-US" sz="2400" dirty="0" err="1" smtClean="0"/>
              <a:t>Flowmeter</a:t>
            </a:r>
            <a:r>
              <a:rPr lang="en-US" sz="2400" dirty="0" smtClean="0"/>
              <a:t> to 10 L/minute</a:t>
            </a:r>
          </a:p>
          <a:p>
            <a:r>
              <a:rPr lang="en-US" sz="2400" dirty="0" smtClean="0"/>
              <a:t>Adjust O2 concentration according to </a:t>
            </a:r>
          </a:p>
          <a:p>
            <a:pPr>
              <a:buNone/>
            </a:pPr>
            <a:r>
              <a:rPr lang="en-US" sz="2400" dirty="0" smtClean="0"/>
              <a:t>   pulse </a:t>
            </a:r>
            <a:r>
              <a:rPr lang="en-US" sz="2400" dirty="0" err="1" smtClean="0"/>
              <a:t>oximeter</a:t>
            </a:r>
            <a:r>
              <a:rPr lang="en-US" sz="2400" dirty="0" smtClean="0"/>
              <a:t> reading on baby’s</a:t>
            </a:r>
          </a:p>
          <a:p>
            <a:pPr>
              <a:buNone/>
            </a:pPr>
            <a:r>
              <a:rPr lang="en-US" sz="2400" dirty="0" smtClean="0"/>
              <a:t>   pre </a:t>
            </a:r>
            <a:r>
              <a:rPr lang="en-US" sz="2400" dirty="0" err="1" smtClean="0"/>
              <a:t>ductal</a:t>
            </a:r>
            <a:r>
              <a:rPr lang="en-US" sz="2400" dirty="0" smtClean="0"/>
              <a:t> saturation </a:t>
            </a:r>
            <a:endParaRPr lang="en-US" sz="2400" dirty="0"/>
          </a:p>
        </p:txBody>
      </p:sp>
      <p:pic>
        <p:nvPicPr>
          <p:cNvPr id="4" name="Picture 2"/>
          <p:cNvPicPr>
            <a:picLocks noChangeAspect="1" noChangeArrowheads="1"/>
          </p:cNvPicPr>
          <p:nvPr/>
        </p:nvPicPr>
        <p:blipFill>
          <a:blip r:embed="rId2"/>
          <a:srcRect/>
          <a:stretch>
            <a:fillRect/>
          </a:stretch>
        </p:blipFill>
        <p:spPr bwMode="auto">
          <a:xfrm>
            <a:off x="5876924" y="3810000"/>
            <a:ext cx="3267076" cy="304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Pressure used to start PPV</a:t>
            </a:r>
            <a:endParaRPr lang="en-US" dirty="0">
              <a:solidFill>
                <a:schemeClr val="tx1"/>
              </a:solidFill>
            </a:endParaRPr>
          </a:p>
        </p:txBody>
      </p:sp>
      <p:sp>
        <p:nvSpPr>
          <p:cNvPr id="3" name="Content Placeholder 2"/>
          <p:cNvSpPr>
            <a:spLocks noGrp="1"/>
          </p:cNvSpPr>
          <p:nvPr>
            <p:ph idx="1"/>
          </p:nvPr>
        </p:nvSpPr>
        <p:spPr>
          <a:xfrm>
            <a:off x="228600" y="2286000"/>
            <a:ext cx="8915400" cy="4267200"/>
          </a:xfrm>
        </p:spPr>
        <p:txBody>
          <a:bodyPr>
            <a:normAutofit/>
          </a:bodyPr>
          <a:lstStyle/>
          <a:p>
            <a:r>
              <a:rPr lang="en-US" sz="2400" dirty="0" smtClean="0"/>
              <a:t>Start PIP at 20-25 cm H2O</a:t>
            </a:r>
          </a:p>
          <a:p>
            <a:pPr lvl="1"/>
            <a:r>
              <a:rPr lang="en-US" sz="2400" dirty="0" smtClean="0"/>
              <a:t>Full term babies may requires 30-40 cm H2O</a:t>
            </a:r>
          </a:p>
          <a:p>
            <a:pPr lvl="1"/>
            <a:r>
              <a:rPr lang="en-US" sz="2400" dirty="0" smtClean="0"/>
              <a:t>Decreases pressure after few breaths</a:t>
            </a:r>
          </a:p>
          <a:p>
            <a:r>
              <a:rPr lang="en-US" sz="2400" dirty="0" smtClean="0"/>
              <a:t>Administer PEEP with initial inflating breaths, 5 cm H2O</a:t>
            </a:r>
          </a:p>
          <a:p>
            <a:r>
              <a:rPr lang="en-US" sz="2400" dirty="0" smtClean="0"/>
              <a:t>Watch gentle rise and fall of chest</a:t>
            </a:r>
          </a:p>
          <a:p>
            <a:r>
              <a:rPr lang="en-US" sz="2400" dirty="0" smtClean="0"/>
              <a:t>Beware of too much Pressure: PNEUMOTHORAX</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Evaluate baby’s response after 15 sec of PPV</a:t>
            </a:r>
            <a:endParaRPr lang="en-US" dirty="0">
              <a:solidFill>
                <a:schemeClr val="tx1"/>
              </a:solidFill>
            </a:endParaRPr>
          </a:p>
        </p:txBody>
      </p:sp>
      <p:sp>
        <p:nvSpPr>
          <p:cNvPr id="3" name="Content Placeholder 2"/>
          <p:cNvSpPr>
            <a:spLocks noGrp="1"/>
          </p:cNvSpPr>
          <p:nvPr>
            <p:ph idx="1"/>
          </p:nvPr>
        </p:nvSpPr>
        <p:spPr>
          <a:xfrm>
            <a:off x="304800" y="1981200"/>
            <a:ext cx="8839200" cy="4876800"/>
          </a:xfrm>
        </p:spPr>
        <p:txBody>
          <a:bodyPr>
            <a:normAutofit/>
          </a:bodyPr>
          <a:lstStyle/>
          <a:p>
            <a:r>
              <a:rPr lang="en-US" sz="2400" dirty="0" smtClean="0"/>
              <a:t>1- Heart rate is increasing</a:t>
            </a:r>
          </a:p>
          <a:p>
            <a:r>
              <a:rPr lang="en-US" sz="2400" dirty="0" smtClean="0"/>
              <a:t>2- Heart rate is not increasing</a:t>
            </a:r>
          </a:p>
          <a:p>
            <a:pPr lvl="1"/>
            <a:r>
              <a:rPr lang="en-US" sz="2400" dirty="0" smtClean="0"/>
              <a:t>A- Chest IS moving</a:t>
            </a:r>
          </a:p>
          <a:p>
            <a:pPr lvl="2"/>
            <a:r>
              <a:rPr lang="en-US" sz="2400" dirty="0" smtClean="0"/>
              <a:t>Continue PPV, assess HR after another 15 sec</a:t>
            </a:r>
          </a:p>
          <a:p>
            <a:pPr lvl="2"/>
            <a:endParaRPr lang="en-US" sz="2400" dirty="0" smtClean="0"/>
          </a:p>
          <a:p>
            <a:pPr lvl="1"/>
            <a:r>
              <a:rPr lang="en-US" sz="2400" dirty="0" smtClean="0"/>
              <a:t>B- Chest IS NOT moving</a:t>
            </a:r>
          </a:p>
          <a:p>
            <a:pPr lvl="2"/>
            <a:r>
              <a:rPr lang="en-US" sz="2400" dirty="0" smtClean="0"/>
              <a:t> Ventilation corrective steps:</a:t>
            </a:r>
          </a:p>
          <a:p>
            <a:pPr lvl="3"/>
            <a:r>
              <a:rPr lang="en-US" sz="2400" dirty="0" smtClean="0"/>
              <a:t>MR. SOPA</a:t>
            </a:r>
          </a:p>
          <a:p>
            <a:pPr lvl="3"/>
            <a:r>
              <a:rPr lang="en-US" sz="2400" dirty="0" smtClean="0"/>
              <a:t>If chest moves, continue PPV, assess HR after 15 sec</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 SOPA</a:t>
            </a:r>
            <a:endParaRPr lang="en-US" dirty="0">
              <a:solidFill>
                <a:schemeClr val="tx1"/>
              </a:solidFill>
            </a:endParaRPr>
          </a:p>
        </p:txBody>
      </p:sp>
      <p:sp>
        <p:nvSpPr>
          <p:cNvPr id="3" name="Content Placeholder 2"/>
          <p:cNvSpPr>
            <a:spLocks noGrp="1"/>
          </p:cNvSpPr>
          <p:nvPr>
            <p:ph idx="1"/>
          </p:nvPr>
        </p:nvSpPr>
        <p:spPr>
          <a:xfrm>
            <a:off x="381000" y="2057400"/>
            <a:ext cx="8763000" cy="4800600"/>
          </a:xfrm>
        </p:spPr>
        <p:txBody>
          <a:bodyPr>
            <a:normAutofit/>
          </a:bodyPr>
          <a:lstStyle/>
          <a:p>
            <a:r>
              <a:rPr lang="en-US" sz="2800" dirty="0" smtClean="0"/>
              <a:t>M = Mask adjustment                                                                 R=  Reposition airway                                                                    Try PPV and reassess chest movement</a:t>
            </a:r>
          </a:p>
          <a:p>
            <a:r>
              <a:rPr lang="en-US" sz="2800" dirty="0" smtClean="0"/>
              <a:t>S= Suction mouth and nose                                                                  O= Open mouth                                                                             Try PPV and reassess chest movement</a:t>
            </a:r>
          </a:p>
          <a:p>
            <a:r>
              <a:rPr lang="en-US" sz="2800" dirty="0" smtClean="0"/>
              <a:t>P= Pressure increase                                                                    Try PPV and reassess chest movement</a:t>
            </a:r>
          </a:p>
          <a:p>
            <a:r>
              <a:rPr lang="en-US" sz="2800" dirty="0" smtClean="0"/>
              <a:t>A= Alternative Airway </a:t>
            </a:r>
            <a:r>
              <a:rPr lang="en-US" dirty="0" smtClean="0"/>
              <a:t>(</a:t>
            </a:r>
            <a:r>
              <a:rPr lang="en-US" dirty="0" err="1" smtClean="0"/>
              <a:t>endotracheal</a:t>
            </a:r>
            <a:r>
              <a:rPr lang="en-US" dirty="0" smtClean="0"/>
              <a:t> tube or laryngeal mask)</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19400" y="304800"/>
            <a:ext cx="3810000" cy="63246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2"/>
            <a:ext cx="8762999" cy="1323041"/>
          </a:xfrm>
        </p:spPr>
        <p:txBody>
          <a:bodyPr/>
          <a:lstStyle/>
          <a:p>
            <a:r>
              <a:rPr lang="en-US" dirty="0" smtClean="0">
                <a:solidFill>
                  <a:schemeClr val="tx1"/>
                </a:solidFill>
              </a:rPr>
              <a:t>Check baby’s heart rate after 30 </a:t>
            </a:r>
            <a:r>
              <a:rPr lang="en-US" dirty="0" err="1" smtClean="0">
                <a:solidFill>
                  <a:schemeClr val="tx1"/>
                </a:solidFill>
              </a:rPr>
              <a:t>secs</a:t>
            </a:r>
            <a:r>
              <a:rPr lang="en-US" dirty="0" smtClean="0">
                <a:solidFill>
                  <a:schemeClr val="tx1"/>
                </a:solidFill>
              </a:rPr>
              <a:t>  of correct ventilation</a:t>
            </a:r>
            <a:endParaRPr lang="en-US" dirty="0">
              <a:solidFill>
                <a:schemeClr val="tx1"/>
              </a:solidFill>
            </a:endParaRPr>
          </a:p>
        </p:txBody>
      </p:sp>
      <p:sp>
        <p:nvSpPr>
          <p:cNvPr id="3" name="Content Placeholder 2"/>
          <p:cNvSpPr>
            <a:spLocks noGrp="1"/>
          </p:cNvSpPr>
          <p:nvPr>
            <p:ph idx="1"/>
          </p:nvPr>
        </p:nvSpPr>
        <p:spPr>
          <a:xfrm>
            <a:off x="228600" y="2057400"/>
            <a:ext cx="8915400" cy="4800600"/>
          </a:xfrm>
        </p:spPr>
        <p:txBody>
          <a:bodyPr>
            <a:normAutofit/>
          </a:bodyPr>
          <a:lstStyle/>
          <a:p>
            <a:endParaRPr lang="en-US" sz="2800" dirty="0" smtClean="0"/>
          </a:p>
          <a:p>
            <a:r>
              <a:rPr lang="en-US" sz="2800" dirty="0" smtClean="0"/>
              <a:t>HR &gt; 100 </a:t>
            </a:r>
            <a:r>
              <a:rPr lang="en-US" sz="2800" dirty="0" err="1" smtClean="0"/>
              <a:t>bpm</a:t>
            </a:r>
            <a:endParaRPr lang="en-US" sz="2800" dirty="0" smtClean="0"/>
          </a:p>
          <a:p>
            <a:pPr lvl="1"/>
            <a:r>
              <a:rPr lang="en-US" sz="2800" dirty="0" smtClean="0"/>
              <a:t>Continue PPV, monitor chest movement, HR, respiratory effort</a:t>
            </a:r>
          </a:p>
          <a:p>
            <a:pPr lvl="1"/>
            <a:r>
              <a:rPr lang="en-US" sz="2800" dirty="0" smtClean="0"/>
              <a:t>Discontinue PPV when HR continuously &gt; 100 </a:t>
            </a:r>
            <a:r>
              <a:rPr lang="en-US" sz="2800" dirty="0" err="1" smtClean="0"/>
              <a:t>bpm</a:t>
            </a:r>
            <a:r>
              <a:rPr lang="en-US" sz="2800" dirty="0" smtClean="0"/>
              <a:t> + spontaneous respirations</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456252"/>
            <a:ext cx="8763000" cy="1323041"/>
          </a:xfrm>
        </p:spPr>
        <p:txBody>
          <a:bodyPr/>
          <a:lstStyle/>
          <a:p>
            <a:r>
              <a:rPr lang="en-US" sz="4800" dirty="0" smtClean="0">
                <a:solidFill>
                  <a:schemeClr val="tx1"/>
                </a:solidFill>
              </a:rPr>
              <a:t>Check baby’s heart rate after 30 </a:t>
            </a:r>
            <a:r>
              <a:rPr lang="en-US" sz="4800" dirty="0" smtClean="0">
                <a:solidFill>
                  <a:schemeClr val="tx1"/>
                </a:solidFill>
              </a:rPr>
              <a:t>seconds  </a:t>
            </a:r>
            <a:r>
              <a:rPr lang="en-US" sz="4800" dirty="0" smtClean="0">
                <a:solidFill>
                  <a:schemeClr val="tx1"/>
                </a:solidFill>
              </a:rPr>
              <a:t>of correct ventilation</a:t>
            </a:r>
            <a:endParaRPr lang="en-US" sz="4800" dirty="0">
              <a:solidFill>
                <a:schemeClr val="tx1"/>
              </a:solidFill>
            </a:endParaRPr>
          </a:p>
        </p:txBody>
      </p:sp>
      <p:sp>
        <p:nvSpPr>
          <p:cNvPr id="3" name="Content Placeholder 2"/>
          <p:cNvSpPr>
            <a:spLocks noGrp="1"/>
          </p:cNvSpPr>
          <p:nvPr>
            <p:ph idx="1"/>
          </p:nvPr>
        </p:nvSpPr>
        <p:spPr>
          <a:xfrm>
            <a:off x="228600" y="1981200"/>
            <a:ext cx="8915400" cy="4876800"/>
          </a:xfrm>
        </p:spPr>
        <p:txBody>
          <a:bodyPr/>
          <a:lstStyle/>
          <a:p>
            <a:r>
              <a:rPr lang="en-US" sz="2400" dirty="0" smtClean="0"/>
              <a:t>HR&gt; 60 </a:t>
            </a:r>
            <a:r>
              <a:rPr lang="en-US" sz="2400" dirty="0" err="1" smtClean="0"/>
              <a:t>bpm</a:t>
            </a:r>
            <a:r>
              <a:rPr lang="en-US" sz="2400" dirty="0" smtClean="0"/>
              <a:t> but &lt; 100 </a:t>
            </a:r>
            <a:r>
              <a:rPr lang="en-US" sz="2400" dirty="0" err="1" smtClean="0"/>
              <a:t>bpm</a:t>
            </a:r>
            <a:endParaRPr lang="en-US" sz="2400" dirty="0" smtClean="0"/>
          </a:p>
          <a:p>
            <a:pPr lvl="1"/>
            <a:r>
              <a:rPr lang="en-US" sz="2400" dirty="0" smtClean="0"/>
              <a:t>Is chest moving? Breath sounds equal both lungs?</a:t>
            </a:r>
          </a:p>
          <a:p>
            <a:pPr lvl="1"/>
            <a:r>
              <a:rPr lang="en-US" sz="2400" dirty="0" smtClean="0"/>
              <a:t>Adjust 02 concentrations to Fi02 to 100%</a:t>
            </a:r>
          </a:p>
          <a:p>
            <a:pPr lvl="1"/>
            <a:r>
              <a:rPr lang="en-US" sz="2400" dirty="0" smtClean="0"/>
              <a:t>Consider alternative airway</a:t>
            </a:r>
          </a:p>
          <a:p>
            <a:pPr lvl="1"/>
            <a:endParaRPr lang="en-US" sz="2400" dirty="0" smtClean="0"/>
          </a:p>
          <a:p>
            <a:r>
              <a:rPr lang="en-US" sz="2400" dirty="0" smtClean="0"/>
              <a:t>HR &lt; 60 </a:t>
            </a:r>
            <a:r>
              <a:rPr lang="en-US" sz="2400" dirty="0" err="1" smtClean="0"/>
              <a:t>bpm</a:t>
            </a:r>
            <a:endParaRPr lang="en-US" sz="2400" dirty="0" smtClean="0"/>
          </a:p>
          <a:p>
            <a:pPr lvl="1"/>
            <a:r>
              <a:rPr lang="en-US" sz="2400" dirty="0" smtClean="0"/>
              <a:t>Is chest moving? Breath sounds equal both lungs?</a:t>
            </a:r>
          </a:p>
          <a:p>
            <a:pPr lvl="1"/>
            <a:r>
              <a:rPr lang="en-US" sz="2400" dirty="0" smtClean="0"/>
              <a:t>Adjust O2 concentration to Fi02 to 100% </a:t>
            </a:r>
          </a:p>
          <a:p>
            <a:pPr lvl="1"/>
            <a:r>
              <a:rPr lang="en-US" sz="2400" dirty="0" smtClean="0"/>
              <a:t>Insert alternative airway and provide PPV </a:t>
            </a:r>
            <a:r>
              <a:rPr lang="en-US" sz="2400" dirty="0" err="1" smtClean="0"/>
              <a:t>x</a:t>
            </a:r>
            <a:r>
              <a:rPr lang="en-US" sz="2400" dirty="0" smtClean="0"/>
              <a:t> 30 </a:t>
            </a:r>
            <a:r>
              <a:rPr lang="en-US" sz="2400" dirty="0" err="1" smtClean="0"/>
              <a:t>secs</a:t>
            </a:r>
            <a:endParaRPr lang="en-US" sz="2400" dirty="0" smtClean="0"/>
          </a:p>
          <a:p>
            <a:pPr lvl="1"/>
            <a:r>
              <a:rPr lang="en-US" sz="2400" dirty="0" smtClean="0"/>
              <a:t>Chest Compressions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2"/>
            <a:ext cx="8839200" cy="1323041"/>
          </a:xfrm>
        </p:spPr>
        <p:txBody>
          <a:bodyPr/>
          <a:lstStyle/>
          <a:p>
            <a:r>
              <a:rPr lang="en-US" sz="2800" b="1" dirty="0" smtClean="0">
                <a:solidFill>
                  <a:schemeClr val="tx1"/>
                </a:solidFill>
              </a:rPr>
              <a:t>Baby breathing spontaneously, HR &gt; 100 </a:t>
            </a:r>
            <a:r>
              <a:rPr lang="en-US" sz="2800" b="1" dirty="0" err="1" smtClean="0">
                <a:solidFill>
                  <a:schemeClr val="tx1"/>
                </a:solidFill>
              </a:rPr>
              <a:t>bpm</a:t>
            </a:r>
            <a:r>
              <a:rPr lang="en-US" sz="2800" b="1" dirty="0" smtClean="0">
                <a:solidFill>
                  <a:schemeClr val="tx1"/>
                </a:solidFill>
              </a:rPr>
              <a:t>, but  labored breathing or Low 02 sat with free flowing 02</a:t>
            </a:r>
            <a:endParaRPr lang="en-US" sz="2800" b="1" dirty="0">
              <a:solidFill>
                <a:schemeClr val="tx1"/>
              </a:solidFill>
            </a:endParaRPr>
          </a:p>
        </p:txBody>
      </p:sp>
      <p:sp>
        <p:nvSpPr>
          <p:cNvPr id="3" name="Content Placeholder 2"/>
          <p:cNvSpPr>
            <a:spLocks noGrp="1"/>
          </p:cNvSpPr>
          <p:nvPr>
            <p:ph idx="1"/>
          </p:nvPr>
        </p:nvSpPr>
        <p:spPr>
          <a:xfrm>
            <a:off x="304800" y="2057400"/>
            <a:ext cx="8534400" cy="4800600"/>
          </a:xfrm>
        </p:spPr>
        <p:txBody>
          <a:bodyPr>
            <a:normAutofit/>
          </a:bodyPr>
          <a:lstStyle/>
          <a:p>
            <a:r>
              <a:rPr lang="en-US" sz="3200" b="1" dirty="0" smtClean="0"/>
              <a:t>CPAP</a:t>
            </a:r>
          </a:p>
          <a:p>
            <a:pPr lvl="1"/>
            <a:r>
              <a:rPr lang="en-US" sz="2800" b="1" dirty="0" smtClean="0"/>
              <a:t>Not appropriate if baby NOT breathing spontaneously or HR &lt; 100 </a:t>
            </a:r>
            <a:r>
              <a:rPr lang="en-US" sz="2800" b="1" dirty="0" err="1" smtClean="0"/>
              <a:t>bpm</a:t>
            </a:r>
            <a:endParaRPr lang="en-US" sz="2800" b="1" dirty="0" smtClean="0"/>
          </a:p>
          <a:p>
            <a:pPr lvl="1"/>
            <a:r>
              <a:rPr lang="en-US" sz="2800" b="1" dirty="0" smtClean="0"/>
              <a:t>CPAP maintains pressure within lungs of a spontaneously breathing baby, keeps lungs inflated at all times (even end of exhalation)</a:t>
            </a:r>
          </a:p>
          <a:p>
            <a:pPr lvl="1"/>
            <a:r>
              <a:rPr lang="en-US" sz="2800" b="1" dirty="0" smtClean="0"/>
              <a:t>Adjust PIP and PEEP</a:t>
            </a:r>
          </a:p>
          <a:p>
            <a:pPr lvl="2"/>
            <a:r>
              <a:rPr lang="en-US" sz="2800" b="1" dirty="0" smtClean="0"/>
              <a:t>PEEP: pressure maintained between breaths when a baby is receiving assisted breaths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CPAP</a:t>
            </a:r>
            <a:endParaRPr lang="en-US" dirty="0">
              <a:solidFill>
                <a:schemeClr val="tx1"/>
              </a:solidFill>
            </a:endParaRPr>
          </a:p>
        </p:txBody>
      </p:sp>
      <p:sp>
        <p:nvSpPr>
          <p:cNvPr id="5" name="Rectangle 4"/>
          <p:cNvSpPr/>
          <p:nvPr/>
        </p:nvSpPr>
        <p:spPr>
          <a:xfrm>
            <a:off x="0" y="2362200"/>
            <a:ext cx="9144000" cy="3970318"/>
          </a:xfrm>
          <a:prstGeom prst="rect">
            <a:avLst/>
          </a:prstGeom>
        </p:spPr>
        <p:txBody>
          <a:bodyPr wrap="square">
            <a:spAutoFit/>
          </a:bodyPr>
          <a:lstStyle/>
          <a:p>
            <a:pPr lvl="1"/>
            <a:r>
              <a:rPr lang="en-US" sz="2800" b="1" dirty="0" smtClean="0"/>
              <a:t>*CPAP during initial stabilization period</a:t>
            </a:r>
          </a:p>
          <a:p>
            <a:pPr lvl="2"/>
            <a:r>
              <a:rPr lang="en-US" sz="2800" b="1" dirty="0" smtClean="0"/>
              <a:t>-Tight seal with mask of T-piece  resuscitator or flow inflating bag</a:t>
            </a:r>
          </a:p>
          <a:p>
            <a:pPr lvl="2"/>
            <a:r>
              <a:rPr lang="en-US" sz="2800" b="1" dirty="0" smtClean="0"/>
              <a:t>-CANNOT USE SELF INFLATING BAG</a:t>
            </a:r>
          </a:p>
          <a:p>
            <a:pPr lvl="2"/>
            <a:endParaRPr lang="en-US" sz="2800" b="1" dirty="0" smtClean="0"/>
          </a:p>
          <a:p>
            <a:pPr lvl="1"/>
            <a:r>
              <a:rPr lang="en-US" sz="2800" b="1" dirty="0" smtClean="0"/>
              <a:t>*CPAP after initial stabilization period</a:t>
            </a:r>
          </a:p>
          <a:p>
            <a:pPr lvl="2"/>
            <a:r>
              <a:rPr lang="en-US" sz="2800" b="1" dirty="0" smtClean="0"/>
              <a:t>-Nasal prongs/mask</a:t>
            </a:r>
          </a:p>
          <a:p>
            <a:pPr lvl="2"/>
            <a:r>
              <a:rPr lang="en-US" sz="2800" b="1" dirty="0" smtClean="0"/>
              <a:t>-Bubbling water system, dedicated CPAP device or mechanical ventilator</a:t>
            </a:r>
            <a:endParaRPr lang="en-US"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0550.jpg"/>
          <p:cNvPicPr>
            <a:picLocks noChangeAspect="1"/>
          </p:cNvPicPr>
          <p:nvPr/>
        </p:nvPicPr>
        <p:blipFill>
          <a:blip r:embed="rId2"/>
          <a:stretch>
            <a:fillRect/>
          </a:stretch>
        </p:blipFill>
        <p:spPr>
          <a:xfrm>
            <a:off x="304800" y="381000"/>
            <a:ext cx="8610600" cy="6096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Orogastric</a:t>
            </a:r>
            <a:r>
              <a:rPr lang="en-US" dirty="0" smtClean="0">
                <a:solidFill>
                  <a:schemeClr val="tx1"/>
                </a:solidFill>
              </a:rPr>
              <a:t> Tube</a:t>
            </a:r>
            <a:endParaRPr lang="en-US" dirty="0">
              <a:solidFill>
                <a:schemeClr val="tx1"/>
              </a:solidFill>
            </a:endParaRPr>
          </a:p>
        </p:txBody>
      </p:sp>
      <p:sp>
        <p:nvSpPr>
          <p:cNvPr id="3" name="Content Placeholder 2"/>
          <p:cNvSpPr>
            <a:spLocks noGrp="1"/>
          </p:cNvSpPr>
          <p:nvPr>
            <p:ph idx="1"/>
          </p:nvPr>
        </p:nvSpPr>
        <p:spPr>
          <a:xfrm>
            <a:off x="658813" y="2057400"/>
            <a:ext cx="8485186" cy="4800600"/>
          </a:xfrm>
        </p:spPr>
        <p:txBody>
          <a:bodyPr/>
          <a:lstStyle/>
          <a:p>
            <a:endParaRPr lang="en-US" sz="2800" dirty="0" smtClean="0"/>
          </a:p>
          <a:p>
            <a:r>
              <a:rPr lang="en-US" sz="2800" dirty="0" smtClean="0"/>
              <a:t>During PPV with a mask, or CPAP</a:t>
            </a:r>
          </a:p>
          <a:p>
            <a:r>
              <a:rPr lang="en-US" sz="2800" dirty="0" smtClean="0"/>
              <a:t>Equipment:</a:t>
            </a:r>
          </a:p>
          <a:p>
            <a:pPr lvl="1"/>
            <a:r>
              <a:rPr lang="en-US" sz="2800" dirty="0" smtClean="0"/>
              <a:t>8F feeding tube</a:t>
            </a:r>
          </a:p>
          <a:p>
            <a:pPr lvl="1"/>
            <a:r>
              <a:rPr lang="en-US" sz="2800" dirty="0" smtClean="0"/>
              <a:t>Large syringe 10 ml</a:t>
            </a:r>
          </a:p>
          <a:p>
            <a:pPr lvl="1"/>
            <a:r>
              <a:rPr lang="en-US" sz="2800" dirty="0" smtClean="0"/>
              <a:t>Tape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0551.jpg"/>
          <p:cNvPicPr>
            <a:picLocks noChangeAspect="1"/>
          </p:cNvPicPr>
          <p:nvPr/>
        </p:nvPicPr>
        <p:blipFill>
          <a:blip r:embed="rId3"/>
          <a:stretch>
            <a:fillRect/>
          </a:stretch>
        </p:blipFill>
        <p:spPr>
          <a:xfrm>
            <a:off x="0" y="0"/>
            <a:ext cx="5740400" cy="3314700"/>
          </a:xfrm>
          <a:prstGeom prst="rect">
            <a:avLst/>
          </a:prstGeom>
        </p:spPr>
      </p:pic>
      <p:pic>
        <p:nvPicPr>
          <p:cNvPr id="5" name="Picture 4" descr="IMG_0552.jpg"/>
          <p:cNvPicPr>
            <a:picLocks noChangeAspect="1"/>
          </p:cNvPicPr>
          <p:nvPr/>
        </p:nvPicPr>
        <p:blipFill>
          <a:blip r:embed="rId4"/>
          <a:stretch>
            <a:fillRect/>
          </a:stretch>
        </p:blipFill>
        <p:spPr>
          <a:xfrm>
            <a:off x="3860800" y="2895600"/>
            <a:ext cx="5283200" cy="3962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CO2 Detector</a:t>
            </a:r>
            <a:endParaRPr lang="en-US" dirty="0">
              <a:solidFill>
                <a:schemeClr val="tx1"/>
              </a:solidFill>
            </a:endParaRPr>
          </a:p>
        </p:txBody>
      </p:sp>
      <p:pic>
        <p:nvPicPr>
          <p:cNvPr id="4" name="Content Placeholder 3" descr="IMG_0553.jpg"/>
          <p:cNvPicPr>
            <a:picLocks noGrp="1" noChangeAspect="1"/>
          </p:cNvPicPr>
          <p:nvPr>
            <p:ph sz="half" idx="1"/>
          </p:nvPr>
        </p:nvPicPr>
        <p:blipFill>
          <a:blip r:embed="rId2"/>
          <a:stretch>
            <a:fillRect/>
          </a:stretch>
        </p:blipFill>
        <p:spPr>
          <a:xfrm>
            <a:off x="0" y="2286000"/>
            <a:ext cx="4011613" cy="4267200"/>
          </a:xfrm>
        </p:spPr>
      </p:pic>
      <p:sp>
        <p:nvSpPr>
          <p:cNvPr id="11" name="Content Placeholder 10"/>
          <p:cNvSpPr>
            <a:spLocks noGrp="1"/>
          </p:cNvSpPr>
          <p:nvPr>
            <p:ph sz="half" idx="2"/>
          </p:nvPr>
        </p:nvSpPr>
        <p:spPr>
          <a:xfrm>
            <a:off x="4267200" y="1981200"/>
            <a:ext cx="4648200" cy="4876800"/>
          </a:xfrm>
        </p:spPr>
        <p:txBody>
          <a:bodyPr>
            <a:noAutofit/>
          </a:bodyPr>
          <a:lstStyle/>
          <a:p>
            <a:r>
              <a:rPr lang="en-US" sz="2400" dirty="0" smtClean="0"/>
              <a:t>CO2 exhaled from lungs during effective ventilation</a:t>
            </a:r>
          </a:p>
          <a:p>
            <a:r>
              <a:rPr lang="en-US" sz="2400" dirty="0" smtClean="0"/>
              <a:t>Place CO2 detector between mask and PPV device</a:t>
            </a:r>
          </a:p>
          <a:p>
            <a:r>
              <a:rPr lang="en-US" sz="2400" dirty="0" smtClean="0"/>
              <a:t>CO2 detector will turns yellow during each exhalation if effective ventilation</a:t>
            </a:r>
          </a:p>
          <a:p>
            <a:r>
              <a:rPr lang="en-US" sz="2400" dirty="0" smtClean="0"/>
              <a:t>If CO2 detectors stays blue/purple, you are not providing correct ventilation. Need alternative airway </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Self inflating bags</a:t>
            </a:r>
            <a:endParaRPr lang="en-US" dirty="0">
              <a:solidFill>
                <a:schemeClr val="tx1"/>
              </a:solidFill>
            </a:endParaRPr>
          </a:p>
        </p:txBody>
      </p:sp>
      <p:sp>
        <p:nvSpPr>
          <p:cNvPr id="3" name="Content Placeholder 2"/>
          <p:cNvSpPr>
            <a:spLocks noGrp="1"/>
          </p:cNvSpPr>
          <p:nvPr>
            <p:ph sz="half" idx="1"/>
          </p:nvPr>
        </p:nvSpPr>
        <p:spPr>
          <a:xfrm>
            <a:off x="0" y="2057400"/>
            <a:ext cx="4621304" cy="4800600"/>
          </a:xfrm>
        </p:spPr>
        <p:txBody>
          <a:bodyPr>
            <a:normAutofit/>
          </a:bodyPr>
          <a:lstStyle/>
          <a:p>
            <a:r>
              <a:rPr lang="en-US" sz="2800" dirty="0" smtClean="0"/>
              <a:t>Do not require compressed gas source</a:t>
            </a:r>
          </a:p>
          <a:p>
            <a:r>
              <a:rPr lang="en-US" sz="2800" dirty="0" smtClean="0"/>
              <a:t>Cannot be used to administer free flow O2 thru mask</a:t>
            </a:r>
          </a:p>
          <a:p>
            <a:r>
              <a:rPr lang="en-US" sz="2800" dirty="0" smtClean="0"/>
              <a:t>Cannot be used to administer CPAP to a spontaneously breathing baby</a:t>
            </a:r>
            <a:endParaRPr lang="en-US" sz="2800" dirty="0"/>
          </a:p>
        </p:txBody>
      </p:sp>
      <p:sp>
        <p:nvSpPr>
          <p:cNvPr id="4" name="Content Placeholder 3"/>
          <p:cNvSpPr>
            <a:spLocks noGrp="1"/>
          </p:cNvSpPr>
          <p:nvPr>
            <p:ph sz="half" idx="2"/>
          </p:nvPr>
        </p:nvSpPr>
        <p:spPr>
          <a:xfrm>
            <a:off x="4831308" y="2743199"/>
            <a:ext cx="3657600" cy="2405063"/>
          </a:xfrm>
        </p:spPr>
        <p:txBody>
          <a:bodyPr/>
          <a:lstStyle/>
          <a:p>
            <a:endParaRPr lang="en-US" dirty="0"/>
          </a:p>
        </p:txBody>
      </p:sp>
      <p:pic>
        <p:nvPicPr>
          <p:cNvPr id="51202" name="Picture 2"/>
          <p:cNvPicPr>
            <a:picLocks noChangeAspect="1" noChangeArrowheads="1"/>
          </p:cNvPicPr>
          <p:nvPr/>
        </p:nvPicPr>
        <p:blipFill>
          <a:blip r:embed="rId2"/>
          <a:srcRect/>
          <a:stretch>
            <a:fillRect/>
          </a:stretch>
        </p:blipFill>
        <p:spPr bwMode="auto">
          <a:xfrm>
            <a:off x="4621304" y="2743200"/>
            <a:ext cx="4522696" cy="240506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Flow inflating bags</a:t>
            </a:r>
            <a:endParaRPr lang="en-US" dirty="0">
              <a:solidFill>
                <a:schemeClr val="tx1"/>
              </a:solidFill>
            </a:endParaRPr>
          </a:p>
        </p:txBody>
      </p:sp>
      <p:sp>
        <p:nvSpPr>
          <p:cNvPr id="3" name="Content Placeholder 2"/>
          <p:cNvSpPr>
            <a:spLocks noGrp="1"/>
          </p:cNvSpPr>
          <p:nvPr>
            <p:ph sz="half" idx="1"/>
          </p:nvPr>
        </p:nvSpPr>
        <p:spPr>
          <a:xfrm>
            <a:off x="0" y="2057400"/>
            <a:ext cx="4831308" cy="4800600"/>
          </a:xfrm>
        </p:spPr>
        <p:txBody>
          <a:bodyPr>
            <a:noAutofit/>
          </a:bodyPr>
          <a:lstStyle/>
          <a:p>
            <a:r>
              <a:rPr lang="en-US" sz="2400" dirty="0" smtClean="0"/>
              <a:t>Require compressed gas source</a:t>
            </a:r>
          </a:p>
          <a:p>
            <a:r>
              <a:rPr lang="en-US" sz="2400" dirty="0" smtClean="0"/>
              <a:t>Must have a tight seal to inflate</a:t>
            </a:r>
          </a:p>
          <a:p>
            <a:r>
              <a:rPr lang="en-US" sz="2400" dirty="0" smtClean="0"/>
              <a:t>Use a flow control valve to regulate the PIP and PEEP</a:t>
            </a:r>
          </a:p>
          <a:p>
            <a:r>
              <a:rPr lang="en-US" sz="2400" dirty="0" smtClean="0"/>
              <a:t>Can be used to administer free flow O2 through the </a:t>
            </a:r>
            <a:r>
              <a:rPr lang="en-US" sz="2400" dirty="0" smtClean="0"/>
              <a:t>mask</a:t>
            </a:r>
          </a:p>
          <a:p>
            <a:r>
              <a:rPr lang="en-US" sz="2400" dirty="0" smtClean="0"/>
              <a:t>Can </a:t>
            </a:r>
            <a:r>
              <a:rPr lang="en-US" sz="2400" dirty="0" smtClean="0"/>
              <a:t>be used to administer CPAP to a spontaneously breathing baby</a:t>
            </a:r>
            <a:endParaRPr lang="en-US" sz="2400" dirty="0"/>
          </a:p>
        </p:txBody>
      </p:sp>
      <p:sp>
        <p:nvSpPr>
          <p:cNvPr id="4" name="Content Placeholder 3"/>
          <p:cNvSpPr>
            <a:spLocks noGrp="1"/>
          </p:cNvSpPr>
          <p:nvPr>
            <p:ph sz="half" idx="2"/>
          </p:nvPr>
        </p:nvSpPr>
        <p:spPr/>
        <p:txBody>
          <a:bodyPr/>
          <a:lstStyle/>
          <a:p>
            <a:endParaRPr lang="en-US"/>
          </a:p>
        </p:txBody>
      </p:sp>
      <p:pic>
        <p:nvPicPr>
          <p:cNvPr id="52226" name="Picture 2"/>
          <p:cNvPicPr>
            <a:picLocks noChangeAspect="1" noChangeArrowheads="1"/>
          </p:cNvPicPr>
          <p:nvPr/>
        </p:nvPicPr>
        <p:blipFill>
          <a:blip r:embed="rId2"/>
          <a:srcRect/>
          <a:stretch>
            <a:fillRect/>
          </a:stretch>
        </p:blipFill>
        <p:spPr bwMode="auto">
          <a:xfrm>
            <a:off x="4831308" y="2286000"/>
            <a:ext cx="3657600" cy="1743075"/>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4831308" y="4462462"/>
            <a:ext cx="3657600" cy="201453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323041"/>
          </a:xfrm>
        </p:spPr>
        <p:txBody>
          <a:bodyPr/>
          <a:lstStyle/>
          <a:p>
            <a:r>
              <a:rPr lang="en-US" sz="4800" dirty="0" smtClean="0">
                <a:solidFill>
                  <a:schemeClr val="tx1"/>
                </a:solidFill>
              </a:rPr>
              <a:t>Common terminology for PPV</a:t>
            </a:r>
            <a:endParaRPr lang="en-US" sz="4800" dirty="0">
              <a:solidFill>
                <a:schemeClr val="tx1"/>
              </a:solidFill>
            </a:endParaRPr>
          </a:p>
        </p:txBody>
      </p:sp>
      <p:sp>
        <p:nvSpPr>
          <p:cNvPr id="3" name="Content Placeholder 2"/>
          <p:cNvSpPr>
            <a:spLocks noGrp="1"/>
          </p:cNvSpPr>
          <p:nvPr>
            <p:ph idx="1"/>
          </p:nvPr>
        </p:nvSpPr>
        <p:spPr>
          <a:xfrm>
            <a:off x="381000" y="2057400"/>
            <a:ext cx="8534400" cy="4800600"/>
          </a:xfrm>
        </p:spPr>
        <p:txBody>
          <a:bodyPr>
            <a:normAutofit/>
          </a:bodyPr>
          <a:lstStyle/>
          <a:p>
            <a:r>
              <a:rPr lang="en-US" sz="2800" dirty="0" smtClean="0"/>
              <a:t>PIP</a:t>
            </a:r>
          </a:p>
          <a:p>
            <a:pPr lvl="1"/>
            <a:r>
              <a:rPr lang="en-US" sz="2800" dirty="0" smtClean="0"/>
              <a:t>Peak </a:t>
            </a:r>
            <a:r>
              <a:rPr lang="en-US" sz="2800" dirty="0" err="1" smtClean="0"/>
              <a:t>inspiratory</a:t>
            </a:r>
            <a:r>
              <a:rPr lang="en-US" sz="2800" dirty="0" smtClean="0"/>
              <a:t> pressure: highest pressure administered with each breath</a:t>
            </a:r>
          </a:p>
          <a:p>
            <a:pPr lvl="1"/>
            <a:endParaRPr lang="en-US" sz="2800" dirty="0" smtClean="0"/>
          </a:p>
          <a:p>
            <a:r>
              <a:rPr lang="en-US" sz="2800" dirty="0" smtClean="0"/>
              <a:t>PEEP</a:t>
            </a:r>
          </a:p>
          <a:p>
            <a:pPr lvl="1"/>
            <a:r>
              <a:rPr lang="en-US" sz="2800" dirty="0" smtClean="0"/>
              <a:t>Positive end expiratory pressure: gas pressure maintained in lungs between breaths when baby receiving assisted breaths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5614988" cy="865841"/>
          </a:xfrm>
        </p:spPr>
        <p:txBody>
          <a:bodyPr/>
          <a:lstStyle/>
          <a:p>
            <a:r>
              <a:rPr lang="en-US" dirty="0" smtClean="0">
                <a:solidFill>
                  <a:schemeClr val="tx1"/>
                </a:solidFill>
              </a:rPr>
              <a:t>T-piece resuscitator</a:t>
            </a:r>
            <a:endParaRPr lang="en-US" dirty="0">
              <a:solidFill>
                <a:schemeClr val="tx1"/>
              </a:solidFill>
            </a:endParaRPr>
          </a:p>
        </p:txBody>
      </p:sp>
      <p:sp>
        <p:nvSpPr>
          <p:cNvPr id="3" name="Content Placeholder 2"/>
          <p:cNvSpPr>
            <a:spLocks noGrp="1"/>
          </p:cNvSpPr>
          <p:nvPr>
            <p:ph sz="half" idx="1"/>
          </p:nvPr>
        </p:nvSpPr>
        <p:spPr>
          <a:xfrm>
            <a:off x="0" y="2286000"/>
            <a:ext cx="5162550" cy="4572000"/>
          </a:xfrm>
        </p:spPr>
        <p:txBody>
          <a:bodyPr>
            <a:noAutofit/>
          </a:bodyPr>
          <a:lstStyle/>
          <a:p>
            <a:r>
              <a:rPr lang="en-US" sz="2800" dirty="0" smtClean="0"/>
              <a:t>Require a compressed gas source</a:t>
            </a:r>
          </a:p>
          <a:p>
            <a:r>
              <a:rPr lang="en-US" sz="2800" dirty="0" smtClean="0"/>
              <a:t>Use adjustable dials to select the PIP and PEEP</a:t>
            </a:r>
          </a:p>
          <a:p>
            <a:r>
              <a:rPr lang="en-US" sz="2800" dirty="0" smtClean="0"/>
              <a:t>Can be used to administer free flow O2 through the mask</a:t>
            </a:r>
          </a:p>
          <a:p>
            <a:r>
              <a:rPr lang="en-US" sz="2800" dirty="0" smtClean="0"/>
              <a:t>Can be used to administer CPAP to a spontaneously breathing baby</a:t>
            </a:r>
            <a:endParaRPr lang="en-US" sz="2800" dirty="0"/>
          </a:p>
        </p:txBody>
      </p:sp>
      <p:sp>
        <p:nvSpPr>
          <p:cNvPr id="4" name="Content Placeholder 3"/>
          <p:cNvSpPr>
            <a:spLocks noGrp="1"/>
          </p:cNvSpPr>
          <p:nvPr>
            <p:ph sz="half" idx="2"/>
          </p:nvPr>
        </p:nvSpPr>
        <p:spPr>
          <a:xfrm>
            <a:off x="5181600" y="2286000"/>
            <a:ext cx="3307308" cy="3840163"/>
          </a:xfrm>
        </p:spPr>
        <p:txBody>
          <a:bodyPr/>
          <a:lstStyle/>
          <a:p>
            <a:endParaRPr lang="en-US" dirty="0"/>
          </a:p>
        </p:txBody>
      </p:sp>
      <p:pic>
        <p:nvPicPr>
          <p:cNvPr id="53250" name="Picture 2"/>
          <p:cNvPicPr>
            <a:picLocks noChangeAspect="1" noChangeArrowheads="1"/>
          </p:cNvPicPr>
          <p:nvPr/>
        </p:nvPicPr>
        <p:blipFill>
          <a:blip r:embed="rId2"/>
          <a:srcRect/>
          <a:stretch>
            <a:fillRect/>
          </a:stretch>
        </p:blipFill>
        <p:spPr bwMode="auto">
          <a:xfrm>
            <a:off x="5181600" y="1323040"/>
            <a:ext cx="3657600" cy="2677459"/>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5162550" y="4000499"/>
            <a:ext cx="3981450" cy="28575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Case Scenario</a:t>
            </a:r>
            <a:endParaRPr lang="en-US" dirty="0">
              <a:solidFill>
                <a:schemeClr val="tx1"/>
              </a:solidFill>
            </a:endParaRPr>
          </a:p>
        </p:txBody>
      </p:sp>
      <p:sp>
        <p:nvSpPr>
          <p:cNvPr id="6" name="Content Placeholder 5"/>
          <p:cNvSpPr>
            <a:spLocks noGrp="1"/>
          </p:cNvSpPr>
          <p:nvPr>
            <p:ph idx="1"/>
          </p:nvPr>
        </p:nvSpPr>
        <p:spPr>
          <a:xfrm>
            <a:off x="381000" y="2286000"/>
            <a:ext cx="8102600" cy="3840163"/>
          </a:xfrm>
        </p:spPr>
        <p:txBody>
          <a:bodyPr>
            <a:normAutofit/>
          </a:bodyPr>
          <a:lstStyle/>
          <a:p>
            <a:r>
              <a:rPr lang="en-US" sz="3200" dirty="0" smtClean="0"/>
              <a:t>Become familiar with available PPV equipment</a:t>
            </a:r>
          </a:p>
          <a:p>
            <a:r>
              <a:rPr lang="en-US" sz="3200" dirty="0" smtClean="0"/>
              <a:t>Proceed to case</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2"/>
            <a:ext cx="8483600" cy="1323041"/>
          </a:xfrm>
        </p:spPr>
        <p:txBody>
          <a:bodyPr/>
          <a:lstStyle/>
          <a:p>
            <a:r>
              <a:rPr lang="en-US" sz="5400" dirty="0" smtClean="0">
                <a:solidFill>
                  <a:schemeClr val="tx1"/>
                </a:solidFill>
              </a:rPr>
              <a:t>Common terminology for PPV</a:t>
            </a:r>
            <a:endParaRPr lang="en-US" dirty="0"/>
          </a:p>
        </p:txBody>
      </p:sp>
      <p:sp>
        <p:nvSpPr>
          <p:cNvPr id="3" name="Content Placeholder 2"/>
          <p:cNvSpPr>
            <a:spLocks noGrp="1"/>
          </p:cNvSpPr>
          <p:nvPr>
            <p:ph idx="1"/>
          </p:nvPr>
        </p:nvSpPr>
        <p:spPr>
          <a:xfrm>
            <a:off x="381000" y="2057400"/>
            <a:ext cx="8763000" cy="4800600"/>
          </a:xfrm>
        </p:spPr>
        <p:txBody>
          <a:bodyPr>
            <a:normAutofit/>
          </a:bodyPr>
          <a:lstStyle/>
          <a:p>
            <a:r>
              <a:rPr lang="en-US" sz="2800" dirty="0" smtClean="0"/>
              <a:t>CPAP</a:t>
            </a:r>
          </a:p>
          <a:p>
            <a:pPr lvl="1"/>
            <a:r>
              <a:rPr lang="en-US" sz="2800" dirty="0" smtClean="0"/>
              <a:t>Continuous positive airway pressure: pressure maintained in lungs between breaths when baby is breathing spontaneously</a:t>
            </a:r>
          </a:p>
          <a:p>
            <a:r>
              <a:rPr lang="en-US" sz="2800" dirty="0" smtClean="0"/>
              <a:t>Rate: # of assisted breaths administered per minute</a:t>
            </a:r>
          </a:p>
          <a:p>
            <a:r>
              <a:rPr lang="en-US" sz="2800" dirty="0" smtClean="0"/>
              <a:t>IT: </a:t>
            </a:r>
            <a:r>
              <a:rPr lang="en-US" sz="2800" dirty="0" err="1" smtClean="0"/>
              <a:t>inspiratory</a:t>
            </a:r>
            <a:r>
              <a:rPr lang="en-US" sz="2800" dirty="0" smtClean="0"/>
              <a:t> time</a:t>
            </a:r>
          </a:p>
          <a:p>
            <a:pPr lvl="1"/>
            <a:r>
              <a:rPr lang="en-US" sz="2600" dirty="0" smtClean="0"/>
              <a:t>duration of </a:t>
            </a:r>
            <a:r>
              <a:rPr lang="en-US" sz="2600" dirty="0" err="1" smtClean="0"/>
              <a:t>inspiratory</a:t>
            </a:r>
            <a:r>
              <a:rPr lang="en-US" sz="2600" dirty="0" smtClean="0"/>
              <a:t> phase of each PP breath</a:t>
            </a:r>
          </a:p>
          <a:p>
            <a:r>
              <a:rPr lang="en-US" sz="2800" dirty="0" smtClean="0"/>
              <a:t>Manometer: gauge used to measure gas pressure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G_0539.jpg"/>
          <p:cNvPicPr>
            <a:picLocks noChangeAspect="1"/>
          </p:cNvPicPr>
          <p:nvPr/>
        </p:nvPicPr>
        <p:blipFill>
          <a:blip r:embed="rId2"/>
          <a:stretch>
            <a:fillRect/>
          </a:stretch>
        </p:blipFill>
        <p:spPr>
          <a:xfrm>
            <a:off x="1676400" y="990600"/>
            <a:ext cx="6019800" cy="5562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456252"/>
            <a:ext cx="8534399" cy="1323041"/>
          </a:xfrm>
        </p:spPr>
        <p:txBody>
          <a:bodyPr/>
          <a:lstStyle/>
          <a:p>
            <a:r>
              <a:rPr lang="en-US" sz="3200" dirty="0" smtClean="0">
                <a:solidFill>
                  <a:schemeClr val="tx1"/>
                </a:solidFill>
              </a:rPr>
              <a:t>Different types of resuscitation devices used to ventilate newborns: SELF INFLATING BAG</a:t>
            </a:r>
            <a:endParaRPr lang="en-US" sz="3200" dirty="0">
              <a:solidFill>
                <a:schemeClr val="tx1"/>
              </a:solidFill>
            </a:endParaRPr>
          </a:p>
        </p:txBody>
      </p:sp>
      <p:pic>
        <p:nvPicPr>
          <p:cNvPr id="20482" name="Picture 2"/>
          <p:cNvPicPr>
            <a:picLocks noChangeAspect="1" noChangeArrowheads="1"/>
          </p:cNvPicPr>
          <p:nvPr/>
        </p:nvPicPr>
        <p:blipFill>
          <a:blip r:embed="rId3"/>
          <a:srcRect/>
          <a:stretch>
            <a:fillRect/>
          </a:stretch>
        </p:blipFill>
        <p:spPr bwMode="auto">
          <a:xfrm>
            <a:off x="304800" y="2286000"/>
            <a:ext cx="4095750" cy="146685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658813" y="4471987"/>
            <a:ext cx="3438525" cy="1571625"/>
          </a:xfrm>
          <a:prstGeom prst="rect">
            <a:avLst/>
          </a:prstGeom>
          <a:noFill/>
          <a:ln w="9525">
            <a:noFill/>
            <a:miter lim="800000"/>
            <a:headEnd/>
            <a:tailEnd/>
          </a:ln>
          <a:effectLst/>
        </p:spPr>
      </p:pic>
      <p:pic>
        <p:nvPicPr>
          <p:cNvPr id="20484" name="Picture 4"/>
          <p:cNvPicPr>
            <a:picLocks noChangeAspect="1" noChangeArrowheads="1"/>
          </p:cNvPicPr>
          <p:nvPr/>
        </p:nvPicPr>
        <p:blipFill>
          <a:blip r:embed="rId5"/>
          <a:srcRect/>
          <a:stretch>
            <a:fillRect/>
          </a:stretch>
        </p:blipFill>
        <p:spPr bwMode="auto">
          <a:xfrm>
            <a:off x="4800600" y="2819400"/>
            <a:ext cx="3429000" cy="2819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Flow Inflating Bags</a:t>
            </a:r>
            <a:endParaRPr lang="en-US" dirty="0">
              <a:solidFill>
                <a:schemeClr val="tx1"/>
              </a:solidFill>
            </a:endParaRPr>
          </a:p>
        </p:txBody>
      </p:sp>
      <p:pic>
        <p:nvPicPr>
          <p:cNvPr id="23554" name="Picture 2"/>
          <p:cNvPicPr>
            <a:picLocks noChangeAspect="1" noChangeArrowheads="1"/>
          </p:cNvPicPr>
          <p:nvPr/>
        </p:nvPicPr>
        <p:blipFill>
          <a:blip r:embed="rId3"/>
          <a:srcRect/>
          <a:stretch>
            <a:fillRect/>
          </a:stretch>
        </p:blipFill>
        <p:spPr bwMode="auto">
          <a:xfrm>
            <a:off x="600075" y="2238375"/>
            <a:ext cx="3067050" cy="1724025"/>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a:srcRect/>
          <a:stretch>
            <a:fillRect/>
          </a:stretch>
        </p:blipFill>
        <p:spPr bwMode="auto">
          <a:xfrm>
            <a:off x="4114800" y="2895600"/>
            <a:ext cx="3514725" cy="3124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24788" cy="1323041"/>
          </a:xfrm>
        </p:spPr>
        <p:txBody>
          <a:bodyPr/>
          <a:lstStyle/>
          <a:p>
            <a:r>
              <a:rPr lang="en-US" dirty="0" smtClean="0">
                <a:solidFill>
                  <a:schemeClr val="tx1"/>
                </a:solidFill>
              </a:rPr>
              <a:t>Flow Inflating Bag</a:t>
            </a:r>
            <a:endParaRPr lang="en-US" dirty="0">
              <a:solidFill>
                <a:schemeClr val="tx1"/>
              </a:solidFill>
            </a:endParaRPr>
          </a:p>
        </p:txBody>
      </p:sp>
      <p:pic>
        <p:nvPicPr>
          <p:cNvPr id="3" name="Picture 2" descr="IMG_0541.jpg"/>
          <p:cNvPicPr>
            <a:picLocks noChangeAspect="1"/>
          </p:cNvPicPr>
          <p:nvPr/>
        </p:nvPicPr>
        <p:blipFill>
          <a:blip r:embed="rId3"/>
          <a:stretch>
            <a:fillRect/>
          </a:stretch>
        </p:blipFill>
        <p:spPr>
          <a:xfrm>
            <a:off x="658813" y="2209800"/>
            <a:ext cx="8128000" cy="4257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24788" cy="1323041"/>
          </a:xfrm>
        </p:spPr>
        <p:txBody>
          <a:bodyPr/>
          <a:lstStyle/>
          <a:p>
            <a:r>
              <a:rPr lang="en-US" dirty="0" smtClean="0">
                <a:solidFill>
                  <a:schemeClr val="tx1"/>
                </a:solidFill>
              </a:rPr>
              <a:t>T-piece resuscitator</a:t>
            </a:r>
            <a:endParaRPr lang="en-US" dirty="0">
              <a:solidFill>
                <a:schemeClr val="tx1"/>
              </a:solidFill>
            </a:endParaRPr>
          </a:p>
        </p:txBody>
      </p:sp>
      <p:pic>
        <p:nvPicPr>
          <p:cNvPr id="27650" name="Picture 2"/>
          <p:cNvPicPr>
            <a:picLocks noChangeAspect="1" noChangeArrowheads="1"/>
          </p:cNvPicPr>
          <p:nvPr/>
        </p:nvPicPr>
        <p:blipFill>
          <a:blip r:embed="rId2"/>
          <a:srcRect/>
          <a:stretch>
            <a:fillRect/>
          </a:stretch>
        </p:blipFill>
        <p:spPr bwMode="auto">
          <a:xfrm>
            <a:off x="381000" y="1524000"/>
            <a:ext cx="2533650" cy="2857500"/>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2914650" y="3352800"/>
            <a:ext cx="2857500" cy="28575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srcRect/>
          <a:stretch>
            <a:fillRect/>
          </a:stretch>
        </p:blipFill>
        <p:spPr bwMode="auto">
          <a:xfrm>
            <a:off x="6781800" y="3581400"/>
            <a:ext cx="1990725" cy="14954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628929</TotalTime>
  <Words>1117</Words>
  <Application>Microsoft Macintosh PowerPoint</Application>
  <PresentationFormat>On-screen Show (4:3)</PresentationFormat>
  <Paragraphs>150</Paragraphs>
  <Slides>31</Slides>
  <Notes>7</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Codex</vt:lpstr>
      <vt:lpstr>Positive Pressure Ventilation</vt:lpstr>
      <vt:lpstr>Slide 2</vt:lpstr>
      <vt:lpstr>Common terminology for PPV</vt:lpstr>
      <vt:lpstr>Common terminology for PPV</vt:lpstr>
      <vt:lpstr>Slide 5</vt:lpstr>
      <vt:lpstr>Different types of resuscitation devices used to ventilate newborns: SELF INFLATING BAG</vt:lpstr>
      <vt:lpstr>Flow Inflating Bags</vt:lpstr>
      <vt:lpstr>Flow Inflating Bag</vt:lpstr>
      <vt:lpstr>T-piece resuscitator</vt:lpstr>
      <vt:lpstr>Indications for PPV</vt:lpstr>
      <vt:lpstr>PPV preparations</vt:lpstr>
      <vt:lpstr>Slide 12</vt:lpstr>
      <vt:lpstr>Slide 13</vt:lpstr>
      <vt:lpstr>Slide 14</vt:lpstr>
      <vt:lpstr>Ventilation Rate</vt:lpstr>
      <vt:lpstr>O2 Concentration</vt:lpstr>
      <vt:lpstr>Pressure used to start PPV</vt:lpstr>
      <vt:lpstr>Evaluate baby’s response after 15 sec of PPV</vt:lpstr>
      <vt:lpstr>MR. SOPA</vt:lpstr>
      <vt:lpstr>Check baby’s heart rate after 30 secs  of correct ventilation</vt:lpstr>
      <vt:lpstr>Check baby’s heart rate after 30 seconds  of correct ventilation</vt:lpstr>
      <vt:lpstr>Baby breathing spontaneously, HR &gt; 100 bpm, but  labored breathing or Low 02 sat with free flowing 02</vt:lpstr>
      <vt:lpstr>CPAP</vt:lpstr>
      <vt:lpstr>Slide 24</vt:lpstr>
      <vt:lpstr>Orogastric Tube</vt:lpstr>
      <vt:lpstr>Slide 26</vt:lpstr>
      <vt:lpstr>CO2 Detector</vt:lpstr>
      <vt:lpstr>Self inflating bags</vt:lpstr>
      <vt:lpstr>Flow inflating bags</vt:lpstr>
      <vt:lpstr>T-piece resuscitator</vt:lpstr>
      <vt:lpstr>Case Scenario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Pressure Ventilation</dc:title>
  <dc:creator>ramona sunderwirth</dc:creator>
  <cp:lastModifiedBy>ramona sunderwirth</cp:lastModifiedBy>
  <cp:revision>25</cp:revision>
  <dcterms:created xsi:type="dcterms:W3CDTF">2018-03-22T16:07:18Z</dcterms:created>
  <dcterms:modified xsi:type="dcterms:W3CDTF">2018-03-22T16:13:40Z</dcterms:modified>
</cp:coreProperties>
</file>