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29"/>
  </p:notesMasterIdLst>
  <p:sldIdLst>
    <p:sldId id="256" r:id="rId2"/>
    <p:sldId id="257" r:id="rId3"/>
    <p:sldId id="259" r:id="rId4"/>
    <p:sldId id="260" r:id="rId5"/>
    <p:sldId id="277" r:id="rId6"/>
    <p:sldId id="261" r:id="rId7"/>
    <p:sldId id="262" r:id="rId8"/>
    <p:sldId id="264" r:id="rId9"/>
    <p:sldId id="265" r:id="rId10"/>
    <p:sldId id="266" r:id="rId11"/>
    <p:sldId id="268" r:id="rId12"/>
    <p:sldId id="273" r:id="rId13"/>
    <p:sldId id="269" r:id="rId14"/>
    <p:sldId id="270" r:id="rId15"/>
    <p:sldId id="274" r:id="rId16"/>
    <p:sldId id="275" r:id="rId17"/>
    <p:sldId id="278" r:id="rId18"/>
    <p:sldId id="280" r:id="rId19"/>
    <p:sldId id="281" r:id="rId20"/>
    <p:sldId id="282" r:id="rId21"/>
    <p:sldId id="279" r:id="rId22"/>
    <p:sldId id="283" r:id="rId23"/>
    <p:sldId id="284" r:id="rId24"/>
    <p:sldId id="285" r:id="rId25"/>
    <p:sldId id="286" r:id="rId26"/>
    <p:sldId id="287" r:id="rId27"/>
    <p:sldId id="288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85" d="100"/>
          <a:sy n="85" d="100"/>
        </p:scale>
        <p:origin x="-6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A3E147-CA0B-074A-B98F-1B64E6F0E486}" type="datetimeFigureOut">
              <a:rPr lang="en-US" smtClean="0"/>
              <a:pPr/>
              <a:t>3/22/18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BC484-224F-6542-89EA-C4800499FB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RN continues</a:t>
            </a:r>
            <a:r>
              <a:rPr lang="en-US" baseline="0" dirty="0" smtClean="0"/>
              <a:t> to evaluate </a:t>
            </a:r>
            <a:r>
              <a:rPr lang="en-US" baseline="0" dirty="0" err="1" smtClean="0"/>
              <a:t>resp</a:t>
            </a:r>
            <a:r>
              <a:rPr lang="en-US" baseline="0" dirty="0" smtClean="0"/>
              <a:t> effort, tone, color and thermoregulation. Shortly after birth, her mother positions her to initiate breastfeeding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BC484-224F-6542-89EA-C4800499FBE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Subject of ongoing research</a:t>
            </a:r>
          </a:p>
          <a:p>
            <a:r>
              <a:rPr lang="en-US" dirty="0" smtClean="0"/>
              <a:t>Placenta </a:t>
            </a:r>
            <a:r>
              <a:rPr lang="en-US" dirty="0" err="1" smtClean="0"/>
              <a:t>previa</a:t>
            </a:r>
            <a:r>
              <a:rPr lang="en-US" dirty="0" smtClean="0"/>
              <a:t>, bleeding </a:t>
            </a:r>
            <a:r>
              <a:rPr lang="en-US" dirty="0" err="1" smtClean="0"/>
              <a:t>vasa</a:t>
            </a:r>
            <a:r>
              <a:rPr lang="en-US" dirty="0" smtClean="0"/>
              <a:t> </a:t>
            </a:r>
            <a:r>
              <a:rPr lang="en-US" dirty="0" err="1" smtClean="0"/>
              <a:t>previa</a:t>
            </a:r>
            <a:r>
              <a:rPr lang="en-US" dirty="0" smtClean="0"/>
              <a:t>, cord avulsion</a:t>
            </a:r>
          </a:p>
          <a:p>
            <a:r>
              <a:rPr lang="en-US" dirty="0" smtClean="0"/>
              <a:t>Potential adverse effects of delayed</a:t>
            </a:r>
            <a:r>
              <a:rPr lang="en-US" baseline="0" dirty="0" smtClean="0"/>
              <a:t> clamping : delayed resuscitation, increased risk of </a:t>
            </a:r>
            <a:r>
              <a:rPr lang="en-US" baseline="0" dirty="0" err="1" smtClean="0"/>
              <a:t>polycythemia</a:t>
            </a:r>
            <a:r>
              <a:rPr lang="en-US" baseline="0" dirty="0" smtClean="0"/>
              <a:t>, jaundice</a:t>
            </a:r>
          </a:p>
          <a:p>
            <a:r>
              <a:rPr lang="en-US" baseline="0" dirty="0" smtClean="0"/>
              <a:t>Not enough evidence to make definitive recommendations in delayed cord clamping in non vigorous newborns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BC484-224F-6542-89EA-C4800499FBE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Before cord clamping.</a:t>
            </a:r>
          </a:p>
          <a:p>
            <a:r>
              <a:rPr lang="en-US" dirty="0" smtClean="0"/>
              <a:t>If baby appears pre term &lt; 37 wks, bring to radian warmer for the initial steps, more likely to require interventions</a:t>
            </a:r>
            <a:r>
              <a:rPr lang="en-US" baseline="0" dirty="0" smtClean="0"/>
              <a:t> during transition: expanding lungs, establishing good respiratory effort, maintaining body T</a:t>
            </a:r>
            <a:r>
              <a:rPr lang="en-US" dirty="0" smtClean="0"/>
              <a:t> </a:t>
            </a:r>
          </a:p>
          <a:p>
            <a:r>
              <a:rPr lang="en-US" dirty="0" smtClean="0"/>
              <a:t>if term initial steps with mother to continue transition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BC484-224F-6542-89EA-C4800499FBE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baby not breathing, is</a:t>
            </a:r>
            <a:r>
              <a:rPr lang="en-US" baseline="0" dirty="0" smtClean="0"/>
              <a:t> gasping, has poor tone, if secretions are obstruction the airway, if baby having difficulty clearing their secretions, if there is meconium stained </a:t>
            </a:r>
            <a:r>
              <a:rPr lang="en-US" baseline="0" dirty="0" err="1" smtClean="0"/>
              <a:t>fluid,or</a:t>
            </a:r>
            <a:r>
              <a:rPr lang="en-US" baseline="0" dirty="0" smtClean="0"/>
              <a:t> if you are starting PPV</a:t>
            </a:r>
          </a:p>
          <a:p>
            <a:r>
              <a:rPr lang="en-US" baseline="0" dirty="0" smtClean="0"/>
              <a:t>Mouth (M) before Nose (N)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BC484-224F-6542-89EA-C4800499FBE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BC484-224F-6542-89EA-C4800499FBE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Hgb</a:t>
            </a:r>
            <a:r>
              <a:rPr lang="en-US" baseline="0" dirty="0" smtClean="0"/>
              <a:t> saturated with O2 absorbs red light differently than </a:t>
            </a:r>
            <a:r>
              <a:rPr lang="en-US" baseline="0" dirty="0" err="1" smtClean="0"/>
              <a:t>hgb</a:t>
            </a:r>
            <a:r>
              <a:rPr lang="en-US" baseline="0" dirty="0" smtClean="0"/>
              <a:t> that is not carrying O2. pulse ox uses light source and sensor to measure absorption of red light passing thru cap  and estimates portion </a:t>
            </a:r>
            <a:r>
              <a:rPr lang="en-US" baseline="0" dirty="0" err="1" smtClean="0"/>
              <a:t>hgb</a:t>
            </a:r>
            <a:r>
              <a:rPr lang="en-US" baseline="0" dirty="0" smtClean="0"/>
              <a:t> that is fully saturated with o2. also displays </a:t>
            </a:r>
            <a:r>
              <a:rPr lang="en-US" baseline="0" dirty="0" smtClean="0"/>
              <a:t>heart 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BC484-224F-6542-89EA-C4800499FBE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B815B35C-BA8C-5C4C-AC28-8ED2F59BBB0F}" type="datetimeFigureOut">
              <a:rPr lang="en-US" smtClean="0"/>
              <a:pPr/>
              <a:t>3/22/18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52A3D84-DEDD-E440-AB4E-4D35D992A7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5B35C-BA8C-5C4C-AC28-8ED2F59BBB0F}" type="datetimeFigureOut">
              <a:rPr lang="en-US" smtClean="0"/>
              <a:pPr/>
              <a:t>3/22/18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3D84-DEDD-E440-AB4E-4D35D992A7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5B35C-BA8C-5C4C-AC28-8ED2F59BBB0F}" type="datetimeFigureOut">
              <a:rPr lang="en-US" smtClean="0"/>
              <a:pPr/>
              <a:t>3/22/18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3D84-DEDD-E440-AB4E-4D35D992A7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5B35C-BA8C-5C4C-AC28-8ED2F59BBB0F}" type="datetimeFigureOut">
              <a:rPr lang="en-US" smtClean="0"/>
              <a:pPr/>
              <a:t>3/22/18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3D84-DEDD-E440-AB4E-4D35D992A7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B815B35C-BA8C-5C4C-AC28-8ED2F59BBB0F}" type="datetimeFigureOut">
              <a:rPr lang="en-US" smtClean="0"/>
              <a:pPr/>
              <a:t>3/22/18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52A3D84-DEDD-E440-AB4E-4D35D992A7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5B35C-BA8C-5C4C-AC28-8ED2F59BBB0F}" type="datetimeFigureOut">
              <a:rPr lang="en-US" smtClean="0"/>
              <a:pPr/>
              <a:t>3/22/18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052A3D84-DEDD-E440-AB4E-4D35D992A7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5B35C-BA8C-5C4C-AC28-8ED2F59BBB0F}" type="datetimeFigureOut">
              <a:rPr lang="en-US" smtClean="0"/>
              <a:pPr/>
              <a:t>3/22/18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052A3D84-DEDD-E440-AB4E-4D35D992A7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5B35C-BA8C-5C4C-AC28-8ED2F59BBB0F}" type="datetimeFigureOut">
              <a:rPr lang="en-US" smtClean="0"/>
              <a:pPr/>
              <a:t>3/22/18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3D84-DEDD-E440-AB4E-4D35D992A7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5B35C-BA8C-5C4C-AC28-8ED2F59BBB0F}" type="datetimeFigureOut">
              <a:rPr lang="en-US" smtClean="0"/>
              <a:pPr/>
              <a:t>3/22/18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3D84-DEDD-E440-AB4E-4D35D992A7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B815B35C-BA8C-5C4C-AC28-8ED2F59BBB0F}" type="datetimeFigureOut">
              <a:rPr lang="en-US" smtClean="0"/>
              <a:pPr/>
              <a:t>3/22/18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52A3D84-DEDD-E440-AB4E-4D35D992A7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B815B35C-BA8C-5C4C-AC28-8ED2F59BBB0F}" type="datetimeFigureOut">
              <a:rPr lang="en-US" smtClean="0"/>
              <a:pPr/>
              <a:t>3/22/18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52A3D84-DEDD-E440-AB4E-4D35D992A7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</a:lstStyle>
          <a:p>
            <a:fld id="{B815B35C-BA8C-5C4C-AC28-8ED2F59BBB0F}" type="datetimeFigureOut">
              <a:rPr lang="en-US" smtClean="0"/>
              <a:pPr/>
              <a:t>3/22/18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</a:lstStyle>
          <a:p>
            <a:fld id="{052A3D84-DEDD-E440-AB4E-4D35D992A7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Steps of Newborn Care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Initial Steps for Newborn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5211763"/>
          </a:xfrm>
        </p:spPr>
        <p:txBody>
          <a:bodyPr/>
          <a:lstStyle/>
          <a:p>
            <a:r>
              <a:rPr lang="en-US" dirty="0" smtClean="0"/>
              <a:t>Provide warmth</a:t>
            </a:r>
          </a:p>
          <a:p>
            <a:endParaRPr lang="en-US" dirty="0" smtClean="0"/>
          </a:p>
          <a:p>
            <a:r>
              <a:rPr lang="en-US" dirty="0" smtClean="0"/>
              <a:t>Position head and neck</a:t>
            </a:r>
          </a:p>
          <a:p>
            <a:endParaRPr lang="en-US" dirty="0" smtClean="0"/>
          </a:p>
          <a:p>
            <a:r>
              <a:rPr lang="en-US" dirty="0" smtClean="0"/>
              <a:t>Clear secretions, if needed</a:t>
            </a:r>
          </a:p>
          <a:p>
            <a:endParaRPr lang="en-US" dirty="0" smtClean="0"/>
          </a:p>
          <a:p>
            <a:r>
              <a:rPr lang="en-US" dirty="0" smtClean="0"/>
              <a:t>Dry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Stimulate 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2"/>
          <a:srcRect t="11070" b="7749"/>
          <a:stretch>
            <a:fillRect/>
          </a:stretch>
        </p:blipFill>
        <p:spPr bwMode="auto">
          <a:xfrm>
            <a:off x="990600" y="0"/>
            <a:ext cx="74402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Provide warmth</a:t>
            </a:r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438400"/>
            <a:ext cx="25908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2438400"/>
            <a:ext cx="21526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2514600"/>
            <a:ext cx="4419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5321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Position head and neck to open airway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Clear secretions from the airway</a:t>
            </a:r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2057400"/>
            <a:ext cx="385762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</a:t>
            </a:r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2362200"/>
            <a:ext cx="29241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IMG_053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2133600"/>
            <a:ext cx="4114800" cy="38481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Stimulate</a:t>
            </a:r>
            <a:endParaRPr lang="en-US" dirty="0"/>
          </a:p>
        </p:txBody>
      </p:sp>
      <p:pic>
        <p:nvPicPr>
          <p:cNvPr id="3" name="Picture 2" descr="IMG_05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396218"/>
            <a:ext cx="7569200" cy="461088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Assess newborn’s response to initial steps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396536"/>
            <a:ext cx="9144000" cy="5690063"/>
          </a:xfrm>
        </p:spPr>
        <p:txBody>
          <a:bodyPr/>
          <a:lstStyle/>
          <a:p>
            <a:r>
              <a:rPr lang="en-US" dirty="0" smtClean="0"/>
              <a:t>Respirations</a:t>
            </a:r>
          </a:p>
          <a:p>
            <a:pPr lvl="1"/>
            <a:r>
              <a:rPr lang="en-US" b="1" dirty="0" smtClean="0"/>
              <a:t>If not breathing, or is gasping, proceed to </a:t>
            </a:r>
            <a:r>
              <a:rPr lang="en-US" b="1" dirty="0" smtClean="0"/>
              <a:t>Positive Pressure Ventilation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Heart rate</a:t>
            </a:r>
          </a:p>
          <a:p>
            <a:pPr lvl="1"/>
            <a:r>
              <a:rPr lang="en-US" dirty="0" smtClean="0"/>
              <a:t>100 </a:t>
            </a:r>
            <a:r>
              <a:rPr lang="en-US" dirty="0" err="1" smtClean="0"/>
              <a:t>bpm</a:t>
            </a:r>
            <a:endParaRPr lang="en-US" dirty="0" smtClean="0"/>
          </a:p>
          <a:p>
            <a:pPr lvl="1"/>
            <a:r>
              <a:rPr lang="en-US" dirty="0" smtClean="0"/>
              <a:t>Stethoscope</a:t>
            </a:r>
          </a:p>
          <a:p>
            <a:pPr lvl="1"/>
            <a:r>
              <a:rPr lang="en-US" dirty="0" smtClean="0"/>
              <a:t>Count number beats in 6 sec, multiply by 10</a:t>
            </a:r>
          </a:p>
          <a:p>
            <a:pPr lvl="1"/>
            <a:r>
              <a:rPr lang="en-US" dirty="0" smtClean="0"/>
              <a:t>Connect pulse </a:t>
            </a:r>
            <a:r>
              <a:rPr lang="en-US" dirty="0" err="1" smtClean="0"/>
              <a:t>oximeter</a:t>
            </a:r>
            <a:r>
              <a:rPr lang="en-US" dirty="0" smtClean="0"/>
              <a:t> to right hand, ECG monitor</a:t>
            </a:r>
          </a:p>
          <a:p>
            <a:pPr lvl="1"/>
            <a:r>
              <a:rPr lang="en-US" b="1" dirty="0" smtClean="0"/>
              <a:t>If HR &lt; 100 Start </a:t>
            </a:r>
            <a:r>
              <a:rPr lang="en-US" b="1" dirty="0" smtClean="0"/>
              <a:t>Positive Pressure Ventilation (PPV)</a:t>
            </a:r>
            <a:r>
              <a:rPr lang="en-US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IMG_05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743200"/>
            <a:ext cx="388620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3536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If baby breathing and HR&gt; 100, but </a:t>
            </a:r>
            <a:r>
              <a:rPr lang="en-US" dirty="0" smtClean="0"/>
              <a:t>cyanotic: give Oxygen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46237"/>
            <a:ext cx="9144000" cy="4526280"/>
          </a:xfrm>
        </p:spPr>
        <p:txBody>
          <a:bodyPr/>
          <a:lstStyle/>
          <a:p>
            <a:r>
              <a:rPr lang="en-US" dirty="0" smtClean="0"/>
              <a:t>Cyanosis</a:t>
            </a:r>
          </a:p>
          <a:p>
            <a:pPr lvl="1"/>
            <a:r>
              <a:rPr lang="en-US" dirty="0" smtClean="0"/>
              <a:t>Poorly oxygenated blood</a:t>
            </a:r>
          </a:p>
          <a:p>
            <a:pPr lvl="1"/>
            <a:r>
              <a:rPr lang="en-US" dirty="0" err="1" smtClean="0"/>
              <a:t>Acrocyanosis</a:t>
            </a:r>
            <a:endParaRPr lang="en-US" dirty="0" smtClean="0"/>
          </a:p>
          <a:p>
            <a:pPr lvl="1"/>
            <a:r>
              <a:rPr lang="en-US" dirty="0" smtClean="0"/>
              <a:t>Central cyanosis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Pulse </a:t>
            </a:r>
            <a:r>
              <a:rPr lang="en-US" dirty="0" err="1" smtClean="0"/>
              <a:t>oximetry</a:t>
            </a:r>
            <a:endParaRPr lang="en-US" dirty="0" smtClean="0"/>
          </a:p>
          <a:p>
            <a:pPr lvl="1"/>
            <a:r>
              <a:rPr lang="en-US" dirty="0" smtClean="0"/>
              <a:t>Measures </a:t>
            </a:r>
            <a:r>
              <a:rPr lang="en-US" dirty="0" err="1" smtClean="0"/>
              <a:t>Hbg</a:t>
            </a:r>
            <a:r>
              <a:rPr lang="en-US" dirty="0" smtClean="0"/>
              <a:t> saturated with Oxygen</a:t>
            </a:r>
          </a:p>
          <a:p>
            <a:pPr lvl="1"/>
            <a:r>
              <a:rPr lang="en-US" dirty="0" smtClean="0"/>
              <a:t>Takes 10 min for newborn to reach normal levels</a:t>
            </a:r>
          </a:p>
          <a:p>
            <a:pPr lvl="1"/>
            <a:endParaRPr lang="en-US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2" y="1396536"/>
            <a:ext cx="22002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1" y="2987211"/>
            <a:ext cx="2362200" cy="223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Pulse </a:t>
            </a:r>
            <a:r>
              <a:rPr lang="en-US" dirty="0" err="1" smtClean="0"/>
              <a:t>Oximetry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96536"/>
            <a:ext cx="9144000" cy="5461463"/>
          </a:xfrm>
        </p:spPr>
        <p:txBody>
          <a:bodyPr/>
          <a:lstStyle/>
          <a:p>
            <a:r>
              <a:rPr lang="en-US" dirty="0" smtClean="0"/>
              <a:t>When resuscitation</a:t>
            </a:r>
          </a:p>
          <a:p>
            <a:r>
              <a:rPr lang="en-US" dirty="0" smtClean="0"/>
              <a:t>Confirm central cyanosis</a:t>
            </a:r>
          </a:p>
          <a:p>
            <a:r>
              <a:rPr lang="en-US" dirty="0" smtClean="0"/>
              <a:t>When giving supplemental O2</a:t>
            </a:r>
          </a:p>
          <a:p>
            <a:r>
              <a:rPr lang="en-US" dirty="0" smtClean="0"/>
              <a:t>When giving PPV</a:t>
            </a:r>
          </a:p>
          <a:p>
            <a:r>
              <a:rPr lang="en-US" dirty="0" smtClean="0"/>
              <a:t>Pre </a:t>
            </a:r>
            <a:r>
              <a:rPr lang="en-US" dirty="0" err="1" smtClean="0"/>
              <a:t>ductal</a:t>
            </a:r>
            <a:r>
              <a:rPr lang="en-US" dirty="0" smtClean="0"/>
              <a:t>: right wrist/hand</a:t>
            </a:r>
          </a:p>
          <a:p>
            <a:pPr lvl="1"/>
            <a:r>
              <a:rPr lang="en-US" dirty="0" smtClean="0"/>
              <a:t>Artery to right arm attaches to aorta before the </a:t>
            </a:r>
            <a:r>
              <a:rPr lang="en-US" dirty="0" err="1" smtClean="0"/>
              <a:t>ductus</a:t>
            </a:r>
            <a:r>
              <a:rPr lang="en-US" dirty="0" smtClean="0"/>
              <a:t> </a:t>
            </a:r>
            <a:r>
              <a:rPr lang="en-US" dirty="0" err="1" smtClean="0"/>
              <a:t>arteriosus</a:t>
            </a:r>
            <a:endParaRPr lang="en-US" dirty="0" smtClean="0"/>
          </a:p>
          <a:p>
            <a:pPr lvl="1"/>
            <a:r>
              <a:rPr lang="en-US" dirty="0" smtClean="0"/>
              <a:t>Values change after birth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318282"/>
            <a:ext cx="8229600" cy="1143000"/>
          </a:xfrm>
        </p:spPr>
        <p:txBody>
          <a:bodyPr/>
          <a:lstStyle/>
          <a:p>
            <a:r>
              <a:rPr lang="en-US" dirty="0" smtClean="0"/>
              <a:t>Initial Steps of Newborn Care</a:t>
            </a:r>
            <a:endParaRPr lang="en-US" dirty="0"/>
          </a:p>
        </p:txBody>
      </p:sp>
      <p:sp>
        <p:nvSpPr>
          <p:cNvPr id="4" name="Vertical Text Placeholder 3"/>
          <p:cNvSpPr>
            <a:spLocks noGrp="1"/>
          </p:cNvSpPr>
          <p:nvPr>
            <p:ph type="body" orient="vert" idx="4294967295"/>
          </p:nvPr>
        </p:nvSpPr>
        <p:spPr>
          <a:xfrm>
            <a:off x="0" y="1219200"/>
            <a:ext cx="9144000" cy="6033282"/>
          </a:xfrm>
        </p:spPr>
        <p:txBody>
          <a:bodyPr/>
          <a:lstStyle/>
          <a:p>
            <a:r>
              <a:rPr lang="en-US" dirty="0" smtClean="0"/>
              <a:t>Rapid Assessment  of the NB</a:t>
            </a:r>
          </a:p>
          <a:p>
            <a:r>
              <a:rPr lang="en-US" dirty="0" smtClean="0"/>
              <a:t>Initial Steps of NB Care</a:t>
            </a:r>
          </a:p>
          <a:p>
            <a:r>
              <a:rPr lang="en-US" dirty="0" smtClean="0"/>
              <a:t>How to determine if additional steps required</a:t>
            </a:r>
          </a:p>
          <a:p>
            <a:r>
              <a:rPr lang="en-US" dirty="0" smtClean="0"/>
              <a:t>What to do if baby has:</a:t>
            </a:r>
          </a:p>
          <a:p>
            <a:pPr lvl="1"/>
            <a:r>
              <a:rPr lang="en-US" dirty="0" smtClean="0"/>
              <a:t>Persistent cyanosis/labored breathing</a:t>
            </a:r>
          </a:p>
          <a:p>
            <a:r>
              <a:rPr lang="en-US" dirty="0" smtClean="0"/>
              <a:t>How to use a Pulse </a:t>
            </a:r>
            <a:r>
              <a:rPr lang="en-US" dirty="0" err="1" smtClean="0"/>
              <a:t>Oximeter</a:t>
            </a:r>
            <a:endParaRPr lang="en-US" dirty="0" smtClean="0"/>
          </a:p>
          <a:p>
            <a:r>
              <a:rPr lang="en-US" dirty="0" smtClean="0"/>
              <a:t>How to give supplemental O2</a:t>
            </a:r>
          </a:p>
          <a:p>
            <a:r>
              <a:rPr lang="en-US" dirty="0" smtClean="0"/>
              <a:t>When to consider PPV</a:t>
            </a:r>
          </a:p>
          <a:p>
            <a:r>
              <a:rPr lang="en-US" dirty="0" smtClean="0"/>
              <a:t>What to do when meconium stained amniotic fluid present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53218"/>
            <a:ext cx="8686800" cy="1143000"/>
          </a:xfrm>
        </p:spPr>
        <p:txBody>
          <a:bodyPr/>
          <a:lstStyle/>
          <a:p>
            <a:r>
              <a:rPr lang="en-US" dirty="0" smtClean="0"/>
              <a:t> Pulse </a:t>
            </a:r>
            <a:r>
              <a:rPr lang="en-US" dirty="0" err="1" smtClean="0"/>
              <a:t>Oximetry</a:t>
            </a:r>
            <a:endParaRPr lang="en-US" dirty="0"/>
          </a:p>
        </p:txBody>
      </p:sp>
      <p:pic>
        <p:nvPicPr>
          <p:cNvPr id="5" name="Picture 4" descr="IMG_0534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3218"/>
            <a:ext cx="4724400" cy="4343400"/>
          </a:xfrm>
          <a:prstGeom prst="rect">
            <a:avLst/>
          </a:prstGeom>
        </p:spPr>
      </p:pic>
      <p:pic>
        <p:nvPicPr>
          <p:cNvPr id="6" name="Picture 5" descr="IMG_05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133600"/>
            <a:ext cx="4808538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is supplemental O2 </a:t>
            </a:r>
            <a:r>
              <a:rPr lang="en-US" dirty="0" smtClean="0"/>
              <a:t>given?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396536"/>
            <a:ext cx="9144000" cy="5461463"/>
          </a:xfrm>
        </p:spPr>
        <p:txBody>
          <a:bodyPr/>
          <a:lstStyle/>
          <a:p>
            <a:r>
              <a:rPr lang="en-US" dirty="0" err="1" smtClean="0"/>
              <a:t>Oximeter</a:t>
            </a:r>
            <a:r>
              <a:rPr lang="en-US" dirty="0" smtClean="0"/>
              <a:t> reading is &lt; target range for baby’s age in minutes</a:t>
            </a:r>
          </a:p>
          <a:p>
            <a:r>
              <a:rPr lang="en-US" dirty="0" smtClean="0"/>
              <a:t>If baby spontaneously breathing</a:t>
            </a:r>
          </a:p>
          <a:p>
            <a:pPr lvl="1"/>
            <a:r>
              <a:rPr lang="en-US" dirty="0" smtClean="0"/>
              <a:t>Free flowing oxygen</a:t>
            </a:r>
          </a:p>
          <a:p>
            <a:pPr lvl="2"/>
            <a:r>
              <a:rPr lang="en-US" dirty="0" smtClean="0"/>
              <a:t>O2 tubing</a:t>
            </a:r>
          </a:p>
          <a:p>
            <a:pPr lvl="2"/>
            <a:r>
              <a:rPr lang="en-US" dirty="0" smtClean="0"/>
              <a:t>O2 mask</a:t>
            </a:r>
          </a:p>
          <a:p>
            <a:pPr lvl="2"/>
            <a:r>
              <a:rPr lang="en-US" dirty="0" smtClean="0"/>
              <a:t>Flow inflating bag and mask</a:t>
            </a:r>
          </a:p>
          <a:p>
            <a:pPr lvl="2"/>
            <a:r>
              <a:rPr lang="en-US" dirty="0" smtClean="0"/>
              <a:t>T-piece resuscitator and mask</a:t>
            </a:r>
          </a:p>
          <a:p>
            <a:pPr lvl="2"/>
            <a:r>
              <a:rPr lang="en-US" dirty="0" smtClean="0"/>
              <a:t>Open reservoir on self inflating bag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If baby not breathing or gasping</a:t>
            </a:r>
          </a:p>
          <a:p>
            <a:pPr lvl="1"/>
            <a:r>
              <a:rPr lang="en-US" dirty="0" smtClean="0"/>
              <a:t>PPV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Flowing O2</a:t>
            </a:r>
            <a:endParaRPr lang="en-US" dirty="0"/>
          </a:p>
        </p:txBody>
      </p:sp>
      <p:pic>
        <p:nvPicPr>
          <p:cNvPr id="5" name="Picture 4" descr="IMG_05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2286000"/>
            <a:ext cx="8128000" cy="40259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Adjusting O2 Concentration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646236"/>
            <a:ext cx="8686800" cy="5211763"/>
          </a:xfrm>
        </p:spPr>
        <p:txBody>
          <a:bodyPr/>
          <a:lstStyle/>
          <a:p>
            <a:r>
              <a:rPr lang="en-US" dirty="0" smtClean="0"/>
              <a:t>Goal</a:t>
            </a:r>
          </a:p>
          <a:p>
            <a:pPr lvl="1"/>
            <a:r>
              <a:rPr lang="en-US" dirty="0" smtClean="0"/>
              <a:t>Maintain baby’s minute specific O2 saturation</a:t>
            </a:r>
          </a:p>
          <a:p>
            <a:pPr lvl="1"/>
            <a:r>
              <a:rPr lang="en-US" dirty="0" smtClean="0"/>
              <a:t>Prevent hypoxia and </a:t>
            </a:r>
            <a:r>
              <a:rPr lang="en-US" dirty="0" err="1" smtClean="0"/>
              <a:t>hyperoxia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</a:p>
          <a:p>
            <a:r>
              <a:rPr lang="en-US" dirty="0" smtClean="0"/>
              <a:t>Adjust delivered O2 using </a:t>
            </a:r>
          </a:p>
          <a:p>
            <a:pPr lvl="1"/>
            <a:r>
              <a:rPr lang="en-US" dirty="0" smtClean="0"/>
              <a:t>Compressed air and O2</a:t>
            </a:r>
          </a:p>
          <a:p>
            <a:pPr lvl="1"/>
            <a:r>
              <a:rPr lang="en-US" dirty="0" smtClean="0"/>
              <a:t>Oxygen blender (21-30%)</a:t>
            </a:r>
          </a:p>
          <a:p>
            <a:pPr lvl="1"/>
            <a:r>
              <a:rPr lang="en-US" dirty="0" err="1" smtClean="0"/>
              <a:t>Flowmeter</a:t>
            </a:r>
            <a:r>
              <a:rPr lang="en-US" dirty="0" smtClean="0"/>
              <a:t> (adjust to 10L/min) 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3536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if baby has labored breathing or persistently low O2 </a:t>
            </a:r>
            <a:r>
              <a:rPr lang="en-US" dirty="0" smtClean="0"/>
              <a:t>saturation?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534400" cy="5211763"/>
          </a:xfrm>
        </p:spPr>
        <p:txBody>
          <a:bodyPr/>
          <a:lstStyle/>
          <a:p>
            <a:r>
              <a:rPr lang="en-US" dirty="0" smtClean="0"/>
              <a:t>CPAP: continuous positive airway pressure</a:t>
            </a:r>
          </a:p>
          <a:p>
            <a:pPr lvl="1"/>
            <a:r>
              <a:rPr lang="en-US" dirty="0" smtClean="0"/>
              <a:t>Continuous low gas pressure to keep a spontaneously breathing baby’s lungs open</a:t>
            </a:r>
          </a:p>
          <a:p>
            <a:pPr lvl="1"/>
            <a:r>
              <a:rPr lang="en-US" dirty="0" smtClean="0"/>
              <a:t>Baby must be breathing and have HR &gt; 100bpm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Flow inflating bag</a:t>
            </a:r>
          </a:p>
          <a:p>
            <a:pPr lvl="1"/>
            <a:r>
              <a:rPr lang="en-US" dirty="0" smtClean="0"/>
              <a:t>T-piece resuscitator with mask</a:t>
            </a:r>
          </a:p>
          <a:p>
            <a:pPr lvl="1"/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Both tightly fitted to baby’s face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CPAP</a:t>
            </a:r>
            <a:endParaRPr lang="en-US" dirty="0"/>
          </a:p>
        </p:txBody>
      </p:sp>
      <p:pic>
        <p:nvPicPr>
          <p:cNvPr id="5" name="Picture 4" descr="IMG_05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2286000"/>
            <a:ext cx="8128000" cy="41275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Meconimum</a:t>
            </a:r>
            <a:r>
              <a:rPr lang="en-US" dirty="0" smtClean="0"/>
              <a:t> stained amniotic fluid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46236"/>
            <a:ext cx="9144000" cy="5211763"/>
          </a:xfrm>
        </p:spPr>
        <p:txBody>
          <a:bodyPr/>
          <a:lstStyle/>
          <a:p>
            <a:r>
              <a:rPr lang="en-US" dirty="0" smtClean="0"/>
              <a:t>Vigorous Newborn</a:t>
            </a:r>
          </a:p>
          <a:p>
            <a:pPr lvl="1"/>
            <a:r>
              <a:rPr lang="en-US" dirty="0" smtClean="0"/>
              <a:t>Good respiratory effort and muscle tone</a:t>
            </a:r>
          </a:p>
          <a:p>
            <a:pPr lvl="1"/>
            <a:r>
              <a:rPr lang="en-US" dirty="0" smtClean="0"/>
              <a:t>Stay with mother, initial steps</a:t>
            </a:r>
          </a:p>
          <a:p>
            <a:pPr lvl="1"/>
            <a:r>
              <a:rPr lang="en-US" dirty="0" smtClean="0"/>
              <a:t>Gently bulb suction mouth and nose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Non-vigorous Newborn</a:t>
            </a:r>
          </a:p>
          <a:p>
            <a:pPr lvl="1"/>
            <a:r>
              <a:rPr lang="en-US" dirty="0" smtClean="0"/>
              <a:t>Bring to radiant warmer for initial steps </a:t>
            </a:r>
          </a:p>
          <a:p>
            <a:pPr lvl="1"/>
            <a:r>
              <a:rPr lang="en-US" dirty="0" smtClean="0"/>
              <a:t>Bulb suction mouth and nose</a:t>
            </a:r>
          </a:p>
          <a:p>
            <a:pPr lvl="1"/>
            <a:r>
              <a:rPr lang="en-US" dirty="0" smtClean="0"/>
              <a:t>If baby not breathing, or HR &lt; 100bpm after initial steps, proceed to PPV 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Scenario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are called to attend a vaginal birth. The mother is in active labor with ruptured membranes.</a:t>
            </a:r>
            <a:endParaRPr lang="en-US" smtClean="0"/>
          </a:p>
          <a:p>
            <a:pPr>
              <a:buNone/>
            </a:pPr>
            <a:r>
              <a:rPr lang="en-US" smtClean="0"/>
              <a:t> </a:t>
            </a:r>
            <a:endParaRPr lang="en-US" dirty="0" smtClean="0"/>
          </a:p>
          <a:p>
            <a:r>
              <a:rPr lang="en-US" dirty="0" smtClean="0"/>
              <a:t>How would you prepare for this baby?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2"/>
          <a:srcRect t="11070" b="7749"/>
          <a:stretch>
            <a:fillRect/>
          </a:stretch>
        </p:blipFill>
        <p:spPr bwMode="auto">
          <a:xfrm>
            <a:off x="990600" y="0"/>
            <a:ext cx="74402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Case 1: Uncomplicated Birth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1396536"/>
            <a:ext cx="9144000" cy="5766263"/>
          </a:xfrm>
        </p:spPr>
        <p:txBody>
          <a:bodyPr/>
          <a:lstStyle/>
          <a:p>
            <a:r>
              <a:rPr lang="en-US" dirty="0" smtClean="0"/>
              <a:t>Healthy woman at 39wks  </a:t>
            </a:r>
          </a:p>
          <a:p>
            <a:pPr lvl="1"/>
            <a:r>
              <a:rPr lang="en-US" dirty="0" smtClean="0"/>
              <a:t>uncomplicated single pregnancy</a:t>
            </a:r>
          </a:p>
          <a:p>
            <a:r>
              <a:rPr lang="en-US" dirty="0" smtClean="0"/>
              <a:t>Membranes rupture, amniotic fluid clear</a:t>
            </a:r>
          </a:p>
          <a:p>
            <a:r>
              <a:rPr lang="en-US" dirty="0" smtClean="0"/>
              <a:t>RN assigned to baby checks equipment and supplies.</a:t>
            </a:r>
          </a:p>
          <a:p>
            <a:r>
              <a:rPr lang="en-US" dirty="0" smtClean="0"/>
              <a:t>Baby born, FT, good muscle tone, crying</a:t>
            </a:r>
          </a:p>
          <a:p>
            <a:r>
              <a:rPr lang="en-US" dirty="0" smtClean="0"/>
              <a:t>Positioned on mother skin to skin, covered with worm blanket and dried</a:t>
            </a:r>
          </a:p>
          <a:p>
            <a:r>
              <a:rPr lang="en-US" dirty="0" smtClean="0"/>
              <a:t>RN stimulates her.</a:t>
            </a:r>
          </a:p>
          <a:p>
            <a:r>
              <a:rPr lang="en-US" dirty="0" smtClean="0"/>
              <a:t>Cord clamped at 1 min. Color pink</a:t>
            </a:r>
          </a:p>
          <a:p>
            <a:r>
              <a:rPr lang="en-US" dirty="0" smtClean="0"/>
              <a:t>Successful transition to NB circulation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00200"/>
            <a:ext cx="41529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762001"/>
            <a:ext cx="4114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2: Delayed Transition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96536"/>
            <a:ext cx="9144000" cy="5461463"/>
          </a:xfrm>
        </p:spPr>
        <p:txBody>
          <a:bodyPr/>
          <a:lstStyle/>
          <a:p>
            <a:r>
              <a:rPr lang="en-US" dirty="0" err="1" smtClean="0"/>
              <a:t>Multiparous</a:t>
            </a:r>
            <a:r>
              <a:rPr lang="en-US" dirty="0" smtClean="0"/>
              <a:t> woman at 39wks, active labor and ruptured membranes.</a:t>
            </a:r>
          </a:p>
          <a:p>
            <a:r>
              <a:rPr lang="en-US" dirty="0" smtClean="0"/>
              <a:t>After admission mother develops fever, and given antibiotics</a:t>
            </a:r>
          </a:p>
          <a:p>
            <a:r>
              <a:rPr lang="en-US" dirty="0" smtClean="0"/>
              <a:t>Fetal HR monitoring: Category II</a:t>
            </a:r>
          </a:p>
          <a:p>
            <a:r>
              <a:rPr lang="en-US" dirty="0" smtClean="0"/>
              <a:t>NN resuscitation team called</a:t>
            </a:r>
          </a:p>
          <a:p>
            <a:pPr lvl="1"/>
            <a:r>
              <a:rPr lang="en-US" dirty="0" smtClean="0"/>
              <a:t>Introduce team </a:t>
            </a:r>
          </a:p>
          <a:p>
            <a:pPr lvl="1"/>
            <a:r>
              <a:rPr lang="en-US" dirty="0" smtClean="0"/>
              <a:t>4 pre birth questions for risk factors</a:t>
            </a:r>
          </a:p>
          <a:p>
            <a:pPr lvl="1"/>
            <a:r>
              <a:rPr lang="en-US" dirty="0" smtClean="0"/>
              <a:t>Re resuscitation team briefing</a:t>
            </a:r>
          </a:p>
          <a:p>
            <a:pPr lvl="1"/>
            <a:r>
              <a:rPr lang="en-US" dirty="0" smtClean="0"/>
              <a:t>Equipment check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Case 2: Delayed Transition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6095999"/>
          </a:xfrm>
        </p:spPr>
        <p:txBody>
          <a:bodyPr/>
          <a:lstStyle/>
          <a:p>
            <a:r>
              <a:rPr lang="en-US" sz="2400" dirty="0" smtClean="0"/>
              <a:t>Baby born</a:t>
            </a:r>
          </a:p>
          <a:p>
            <a:pPr lvl="1"/>
            <a:r>
              <a:rPr lang="en-US" sz="2400" dirty="0" smtClean="0"/>
              <a:t>Poor tone, no cry. OB holds in warm blanket, suctions mouth and nose, stimulates, no change in status, cord cut</a:t>
            </a:r>
          </a:p>
          <a:p>
            <a:r>
              <a:rPr lang="en-US" sz="2400" dirty="0" smtClean="0"/>
              <a:t>Brought to radiant warmer</a:t>
            </a:r>
          </a:p>
          <a:p>
            <a:pPr lvl="1"/>
            <a:r>
              <a:rPr lang="en-US" sz="2400" dirty="0" smtClean="0"/>
              <a:t>Position/open airway, stimulate. Tone and respiratory effort improves. HR 120bpm and good BS</a:t>
            </a:r>
          </a:p>
          <a:p>
            <a:r>
              <a:rPr lang="en-US" sz="2400" dirty="0" smtClean="0"/>
              <a:t>5 min</a:t>
            </a:r>
          </a:p>
          <a:p>
            <a:pPr lvl="1"/>
            <a:r>
              <a:rPr lang="en-US" sz="2400" dirty="0" smtClean="0"/>
              <a:t>Central cyanosis and Pulse Ox on right hand &lt; minute specific value, so given supplemental O2 </a:t>
            </a:r>
          </a:p>
          <a:p>
            <a:r>
              <a:rPr lang="en-US" sz="2400" dirty="0" smtClean="0"/>
              <a:t>10 min</a:t>
            </a:r>
          </a:p>
          <a:p>
            <a:pPr lvl="1"/>
            <a:r>
              <a:rPr lang="en-US" sz="2400" dirty="0" smtClean="0"/>
              <a:t>Breathing regularly, Pulse Ox in normal range, O2 stopped</a:t>
            </a:r>
          </a:p>
          <a:p>
            <a:pPr lvl="1"/>
            <a:r>
              <a:rPr lang="en-US" sz="2400" dirty="0" smtClean="0"/>
              <a:t>Placed skin to skin on mother and monitored</a:t>
            </a:r>
          </a:p>
          <a:p>
            <a:pPr lvl="1"/>
            <a:r>
              <a:rPr lang="en-US" sz="2400" dirty="0" smtClean="0"/>
              <a:t>Team conducts short debriefing:</a:t>
            </a:r>
            <a:r>
              <a:rPr lang="en-US" sz="1600" dirty="0" smtClean="0"/>
              <a:t> preparation, team work, communication</a:t>
            </a:r>
          </a:p>
          <a:p>
            <a:pPr lvl="1"/>
            <a:endParaRPr lang="en-US" sz="2400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Time of birth and clamping the umbilical 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96536"/>
            <a:ext cx="9144000" cy="54614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Evidence supports clamping at 30-60 sec for most vigorous term and preterm NB</a:t>
            </a:r>
          </a:p>
          <a:p>
            <a:endParaRPr lang="en-US" dirty="0" smtClean="0"/>
          </a:p>
          <a:p>
            <a:r>
              <a:rPr lang="en-US" dirty="0" smtClean="0"/>
              <a:t>If placental circulation not intact, cord should be clamped immediately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All newborns need rapid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1- Term?</a:t>
            </a:r>
          </a:p>
          <a:p>
            <a:endParaRPr lang="en-US" dirty="0" smtClean="0"/>
          </a:p>
          <a:p>
            <a:r>
              <a:rPr lang="en-US" dirty="0" smtClean="0"/>
              <a:t>2- Good muscle tone?</a:t>
            </a:r>
          </a:p>
          <a:p>
            <a:endParaRPr lang="en-US" dirty="0" smtClean="0"/>
          </a:p>
          <a:p>
            <a:r>
              <a:rPr lang="en-US" dirty="0" smtClean="0"/>
              <a:t>3- Is baby breathing or crying?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1143000"/>
            <a:ext cx="2895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IMG_05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4343400"/>
            <a:ext cx="3124200" cy="25146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Foundry.thmx</Template>
  <TotalTime>177</TotalTime>
  <Words>964</Words>
  <Application>Microsoft Macintosh PowerPoint</Application>
  <PresentationFormat>On-screen Show (4:3)</PresentationFormat>
  <Paragraphs>160</Paragraphs>
  <Slides>27</Slides>
  <Notes>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Foundry</vt:lpstr>
      <vt:lpstr>Initial Steps of Newborn Care</vt:lpstr>
      <vt:lpstr>Initial Steps of Newborn Care</vt:lpstr>
      <vt:lpstr>Slide 3</vt:lpstr>
      <vt:lpstr>Case 1: Uncomplicated Birth</vt:lpstr>
      <vt:lpstr>Slide 5</vt:lpstr>
      <vt:lpstr>Case 2: Delayed Transition</vt:lpstr>
      <vt:lpstr>Case 2: Delayed Transition</vt:lpstr>
      <vt:lpstr>Time of birth and clamping the umbilical cord</vt:lpstr>
      <vt:lpstr>All newborns need rapid evaluation</vt:lpstr>
      <vt:lpstr>Initial Steps for Newborn Care</vt:lpstr>
      <vt:lpstr>Slide 11</vt:lpstr>
      <vt:lpstr>Provide warmth</vt:lpstr>
      <vt:lpstr>Position head and neck to open airway</vt:lpstr>
      <vt:lpstr>Clear secretions from the airway</vt:lpstr>
      <vt:lpstr>Dry</vt:lpstr>
      <vt:lpstr>Stimulate</vt:lpstr>
      <vt:lpstr>Assess newborn’s response to initial steps</vt:lpstr>
      <vt:lpstr>If baby breathing and HR&gt; 100, but cyanotic: give Oxygen</vt:lpstr>
      <vt:lpstr>Pulse Oximetry</vt:lpstr>
      <vt:lpstr> Pulse Oximetry</vt:lpstr>
      <vt:lpstr>When is supplemental O2 given?</vt:lpstr>
      <vt:lpstr>Free Flowing O2</vt:lpstr>
      <vt:lpstr>Adjusting O2 Concentration</vt:lpstr>
      <vt:lpstr>What if baby has labored breathing or persistently low O2 saturation?</vt:lpstr>
      <vt:lpstr>CPAP</vt:lpstr>
      <vt:lpstr>Meconimum stained amniotic fluid</vt:lpstr>
      <vt:lpstr>Case Scenario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Initial Steps of Newborn Care</dc:title>
  <dc:creator>ramona sunderwirth</dc:creator>
  <cp:lastModifiedBy>ramona sunderwirth</cp:lastModifiedBy>
  <cp:revision>20</cp:revision>
  <dcterms:created xsi:type="dcterms:W3CDTF">2018-03-22T15:55:26Z</dcterms:created>
  <dcterms:modified xsi:type="dcterms:W3CDTF">2018-03-22T16:06:57Z</dcterms:modified>
</cp:coreProperties>
</file>