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71" r:id="rId6"/>
    <p:sldId id="273" r:id="rId7"/>
    <p:sldId id="275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-7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C59D2-1641-624D-9B43-33DAF6A1C393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1F563-B14F-A341-9CF7-84A86DE18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Category II: requires</a:t>
            </a:r>
            <a:r>
              <a:rPr lang="en-US" baseline="0" dirty="0" smtClean="0"/>
              <a:t> evaluation, surveillance and other tests of fetal well being)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1F563-B14F-A341-9CF7-84A86DE18758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Then you will know what necessary equipment and personnel to assemble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1F563-B14F-A341-9CF7-84A86DE1875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I: normal fetal acid base statue, routine follow up</a:t>
            </a:r>
          </a:p>
          <a:p>
            <a:r>
              <a:rPr lang="en-US" dirty="0" smtClean="0"/>
              <a:t>II:</a:t>
            </a:r>
            <a:r>
              <a:rPr lang="en-US" baseline="0" dirty="0" smtClean="0"/>
              <a:t> further evaluation, continued surveillance and re evaluation</a:t>
            </a:r>
          </a:p>
          <a:p>
            <a:r>
              <a:rPr lang="en-US" baseline="0" dirty="0" smtClean="0"/>
              <a:t>III: abnormal tracing, predictive of abnormal fetal acid base status requires prompt evaluation and </a:t>
            </a:r>
            <a:r>
              <a:rPr lang="en-US" baseline="0" dirty="0" err="1" smtClean="0"/>
              <a:t>interventeion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BC484-224F-6542-89EA-C4800499FBE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Key Behavioral Skills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1F563-B14F-A341-9CF7-84A86DE1875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Miscellaneous:</a:t>
            </a:r>
            <a:r>
              <a:rPr lang="en-US" baseline="0" dirty="0" smtClean="0"/>
              <a:t> gloves, PPE, firm padded resuscitation surface, </a:t>
            </a:r>
            <a:r>
              <a:rPr lang="en-US" baseline="0" dirty="0" err="1" smtClean="0"/>
              <a:t>timerclock</a:t>
            </a:r>
            <a:r>
              <a:rPr lang="en-US" baseline="0" dirty="0" smtClean="0"/>
              <a:t> with second hand, IO needles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1F563-B14F-A341-9CF7-84A86DE1875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Dextrose 10%, 250ml (optional)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1F563-B14F-A341-9CF7-84A86DE1875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1348-9B0B-C441-A380-0F45A014BA66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304FAC-E922-9E45-BDFA-4E089F542D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1348-9B0B-C441-A380-0F45A014BA66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4FAC-E922-9E45-BDFA-4E089F542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4304FAC-E922-9E45-BDFA-4E089F542D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1348-9B0B-C441-A380-0F45A014BA66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1348-9B0B-C441-A380-0F45A014BA66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4304FAC-E922-9E45-BDFA-4E089F542D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1348-9B0B-C441-A380-0F45A014BA66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304FAC-E922-9E45-BDFA-4E089F542D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D551348-9B0B-C441-A380-0F45A014BA66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4FAC-E922-9E45-BDFA-4E089F542D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1348-9B0B-C441-A380-0F45A014BA66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4304FAC-E922-9E45-BDFA-4E089F542D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1348-9B0B-C441-A380-0F45A014BA66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4304FAC-E922-9E45-BDFA-4E089F542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1348-9B0B-C441-A380-0F45A014BA66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304FAC-E922-9E45-BDFA-4E089F542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304FAC-E922-9E45-BDFA-4E089F542D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1348-9B0B-C441-A380-0F45A014BA66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4304FAC-E922-9E45-BDFA-4E089F542D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D551348-9B0B-C441-A380-0F45A014BA66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D551348-9B0B-C441-A380-0F45A014BA66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304FAC-E922-9E45-BDFA-4E089F542D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Resuscitation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362200"/>
            <a:ext cx="3886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resuscitation team briefing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4572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3 – Know your environment</a:t>
            </a:r>
          </a:p>
          <a:p>
            <a:pPr lvl="1"/>
            <a:r>
              <a:rPr lang="en-US" dirty="0" smtClean="0"/>
              <a:t>Know how the resuscitation team is called and how additional personnel and resources obtained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4 – Clearly identify a leader</a:t>
            </a:r>
          </a:p>
          <a:p>
            <a:pPr lvl="1"/>
            <a:r>
              <a:rPr lang="en-US" dirty="0" smtClean="0"/>
              <a:t>If risk factors are present, identify a team leader before the birth and perform a  pre resuscitation team briefing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58952"/>
          </a:xfrm>
        </p:spPr>
        <p:txBody>
          <a:bodyPr>
            <a:normAutofit/>
          </a:bodyPr>
          <a:lstStyle/>
          <a:p>
            <a:r>
              <a:rPr lang="en-US" dirty="0" smtClean="0"/>
              <a:t>NN Resuscitation Quick Equipment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9144000" cy="5330952"/>
          </a:xfrm>
        </p:spPr>
        <p:txBody>
          <a:bodyPr>
            <a:normAutofit/>
          </a:bodyPr>
          <a:lstStyle/>
          <a:p>
            <a:r>
              <a:rPr lang="en-US" dirty="0" smtClean="0"/>
              <a:t>Warmth (thermal regulation)</a:t>
            </a:r>
          </a:p>
          <a:p>
            <a:pPr lvl="1"/>
            <a:r>
              <a:rPr lang="en-US" dirty="0" smtClean="0"/>
              <a:t>Preheated warmer/ Warm towels or blankets/ Hat</a:t>
            </a:r>
          </a:p>
          <a:p>
            <a:pPr lvl="1"/>
            <a:r>
              <a:rPr lang="en-US" dirty="0" smtClean="0"/>
              <a:t>Temperature sensor</a:t>
            </a:r>
          </a:p>
          <a:p>
            <a:pPr lvl="1"/>
            <a:r>
              <a:rPr lang="en-US" dirty="0" smtClean="0"/>
              <a:t>Plastic bag/wrap for &lt; 32 wks gestation</a:t>
            </a:r>
          </a:p>
          <a:p>
            <a:pPr lvl="1"/>
            <a:r>
              <a:rPr lang="en-US" dirty="0" smtClean="0"/>
              <a:t>Thermal mattress for &lt; 32 wks gestation</a:t>
            </a:r>
          </a:p>
          <a:p>
            <a:r>
              <a:rPr lang="en-US" dirty="0" smtClean="0"/>
              <a:t>Clear Airway</a:t>
            </a:r>
          </a:p>
          <a:p>
            <a:pPr lvl="1"/>
            <a:r>
              <a:rPr lang="en-US" dirty="0" smtClean="0"/>
              <a:t>Bulb syringe</a:t>
            </a:r>
          </a:p>
          <a:p>
            <a:pPr lvl="1"/>
            <a:r>
              <a:rPr lang="en-US" dirty="0" smtClean="0"/>
              <a:t>10F or 12F suction catheter, attached to wall suction (80-100 mm Hg)</a:t>
            </a:r>
          </a:p>
          <a:p>
            <a:r>
              <a:rPr lang="en-US" dirty="0" smtClean="0"/>
              <a:t>Auscultate</a:t>
            </a:r>
          </a:p>
          <a:p>
            <a:pPr lvl="1"/>
            <a:r>
              <a:rPr lang="en-US" dirty="0" smtClean="0"/>
              <a:t>stethoscope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NN Resuscitation Quick Equipment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9144000" cy="5330952"/>
          </a:xfrm>
        </p:spPr>
        <p:txBody>
          <a:bodyPr/>
          <a:lstStyle/>
          <a:p>
            <a:r>
              <a:rPr lang="en-US" dirty="0" smtClean="0"/>
              <a:t>Ventilate</a:t>
            </a:r>
          </a:p>
          <a:p>
            <a:pPr lvl="1"/>
            <a:r>
              <a:rPr lang="en-US" dirty="0" err="1" smtClean="0"/>
              <a:t>Flowmeter</a:t>
            </a:r>
            <a:r>
              <a:rPr lang="en-US" dirty="0" smtClean="0"/>
              <a:t> set to 10L/min</a:t>
            </a:r>
          </a:p>
          <a:p>
            <a:pPr lvl="1"/>
            <a:r>
              <a:rPr lang="en-US" dirty="0" smtClean="0"/>
              <a:t>O2 blender set to 21% (21%-30% if &lt; 35wks gestation)</a:t>
            </a:r>
          </a:p>
          <a:p>
            <a:pPr lvl="1"/>
            <a:r>
              <a:rPr lang="en-US" dirty="0" smtClean="0"/>
              <a:t>PPV device (positive pressure ventilation)</a:t>
            </a:r>
          </a:p>
          <a:p>
            <a:pPr lvl="1"/>
            <a:r>
              <a:rPr lang="en-US" dirty="0" smtClean="0"/>
              <a:t>Term and pre term masks</a:t>
            </a:r>
          </a:p>
          <a:p>
            <a:pPr lvl="1"/>
            <a:r>
              <a:rPr lang="en-US" dirty="0" smtClean="0"/>
              <a:t>8F feeding tube and large syringe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Oxygenate</a:t>
            </a:r>
          </a:p>
          <a:p>
            <a:pPr lvl="1"/>
            <a:r>
              <a:rPr lang="en-US" dirty="0" smtClean="0"/>
              <a:t>Equipment to give free flow O2</a:t>
            </a:r>
          </a:p>
          <a:p>
            <a:pPr lvl="1"/>
            <a:r>
              <a:rPr lang="en-US" dirty="0" smtClean="0"/>
              <a:t>Pulse </a:t>
            </a:r>
            <a:r>
              <a:rPr lang="en-US" dirty="0" err="1" smtClean="0"/>
              <a:t>oximeter</a:t>
            </a:r>
            <a:r>
              <a:rPr lang="en-US" dirty="0" smtClean="0"/>
              <a:t> with sensor</a:t>
            </a:r>
          </a:p>
          <a:p>
            <a:pPr lvl="1"/>
            <a:r>
              <a:rPr lang="en-US" dirty="0" smtClean="0"/>
              <a:t>ECG monitor leads and monitor </a:t>
            </a:r>
          </a:p>
          <a:p>
            <a:pPr lvl="1"/>
            <a:r>
              <a:rPr lang="en-US" dirty="0" smtClean="0"/>
              <a:t>Target O2 saturation table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NN Resuscitation Quick Equipment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Intubate</a:t>
            </a:r>
            <a:endParaRPr lang="en-US" dirty="0" smtClean="0"/>
          </a:p>
          <a:p>
            <a:pPr lvl="1"/>
            <a:r>
              <a:rPr lang="en-US" dirty="0" err="1" smtClean="0"/>
              <a:t>Larygoscope</a:t>
            </a:r>
            <a:r>
              <a:rPr lang="en-US" dirty="0" smtClean="0"/>
              <a:t> with size-0 and size-1 straight blades (size-00)</a:t>
            </a:r>
          </a:p>
          <a:p>
            <a:pPr lvl="1"/>
            <a:r>
              <a:rPr lang="en-US" dirty="0" err="1" smtClean="0"/>
              <a:t>Stylet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Endotracheal</a:t>
            </a:r>
            <a:r>
              <a:rPr lang="en-US" dirty="0" smtClean="0"/>
              <a:t> tubes (sizes 2.5, 3.0, 3.50)</a:t>
            </a:r>
          </a:p>
          <a:p>
            <a:pPr lvl="1"/>
            <a:r>
              <a:rPr lang="en-US" dirty="0" smtClean="0"/>
              <a:t>Carbon dioxide (CO2) detector</a:t>
            </a:r>
          </a:p>
          <a:p>
            <a:pPr lvl="1"/>
            <a:r>
              <a:rPr lang="en-US" dirty="0" smtClean="0"/>
              <a:t>Measuring tape and/or </a:t>
            </a:r>
            <a:r>
              <a:rPr lang="en-US" dirty="0" err="1" smtClean="0"/>
              <a:t>endotracheal</a:t>
            </a:r>
            <a:r>
              <a:rPr lang="en-US" dirty="0" smtClean="0"/>
              <a:t> tube insertion depth table</a:t>
            </a:r>
          </a:p>
          <a:p>
            <a:pPr lvl="1"/>
            <a:r>
              <a:rPr lang="en-US" dirty="0" smtClean="0"/>
              <a:t>Waterproof tape or tube-securing device</a:t>
            </a:r>
          </a:p>
          <a:p>
            <a:pPr lvl="1"/>
            <a:r>
              <a:rPr lang="en-US" dirty="0" smtClean="0"/>
              <a:t>Scissors</a:t>
            </a:r>
          </a:p>
          <a:p>
            <a:pPr lvl="1"/>
            <a:r>
              <a:rPr lang="en-US" dirty="0" smtClean="0"/>
              <a:t>Laryngeal mask (size 1) and 5ml syringe </a:t>
            </a:r>
          </a:p>
          <a:p>
            <a:r>
              <a:rPr lang="en-US" dirty="0" smtClean="0"/>
              <a:t>Medicate</a:t>
            </a:r>
          </a:p>
          <a:p>
            <a:pPr lvl="1"/>
            <a:r>
              <a:rPr lang="en-US" dirty="0" smtClean="0"/>
              <a:t>1:10,000 (0.1mg/ml) epinephrine</a:t>
            </a:r>
          </a:p>
          <a:p>
            <a:pPr lvl="1"/>
            <a:r>
              <a:rPr lang="en-US" dirty="0" smtClean="0"/>
              <a:t>Normal saline</a:t>
            </a:r>
          </a:p>
          <a:p>
            <a:pPr lvl="1"/>
            <a:r>
              <a:rPr lang="en-US" dirty="0" smtClean="0"/>
              <a:t>Umbilical venous catheter supplies/IO needles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are notified that a woman has entered the ER  in active labor.</a:t>
            </a:r>
          </a:p>
          <a:p>
            <a:endParaRPr lang="en-US" dirty="0" smtClean="0"/>
          </a:p>
          <a:p>
            <a:r>
              <a:rPr lang="en-US" dirty="0" smtClean="0"/>
              <a:t>Check your supplies and equipment and prepare for the birth</a:t>
            </a:r>
          </a:p>
          <a:p>
            <a:endParaRPr lang="en-US" dirty="0" smtClean="0"/>
          </a:p>
          <a:p>
            <a:r>
              <a:rPr lang="en-US" dirty="0" smtClean="0"/>
              <a:t>As you prepare, say your thoughts and actions aloud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Performance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842248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Ask 4 pre birth questions</a:t>
            </a:r>
          </a:p>
          <a:p>
            <a:r>
              <a:rPr lang="en-US" dirty="0" smtClean="0"/>
              <a:t>Assemble team</a:t>
            </a:r>
          </a:p>
          <a:p>
            <a:pPr lvl="1"/>
            <a:r>
              <a:rPr lang="en-US" dirty="0" smtClean="0"/>
              <a:t>Based on risk factors</a:t>
            </a:r>
          </a:p>
          <a:p>
            <a:r>
              <a:rPr lang="en-US" dirty="0" smtClean="0"/>
              <a:t>Perform pre resuscitation briefing</a:t>
            </a:r>
          </a:p>
          <a:p>
            <a:pPr lvl="1"/>
            <a:r>
              <a:rPr lang="en-US" dirty="0" smtClean="0"/>
              <a:t>Team leader, assign roles/responsibilities</a:t>
            </a:r>
          </a:p>
          <a:p>
            <a:r>
              <a:rPr lang="en-US" dirty="0" smtClean="0"/>
              <a:t>Performs equipment check</a:t>
            </a:r>
          </a:p>
          <a:p>
            <a:pPr lvl="1"/>
            <a:r>
              <a:rPr lang="en-US" dirty="0" smtClean="0"/>
              <a:t>Warmth</a:t>
            </a:r>
          </a:p>
          <a:p>
            <a:pPr lvl="1"/>
            <a:r>
              <a:rPr lang="en-US" dirty="0" smtClean="0"/>
              <a:t>Airway (to clear)</a:t>
            </a:r>
          </a:p>
          <a:p>
            <a:pPr lvl="1"/>
            <a:r>
              <a:rPr lang="en-US" dirty="0" smtClean="0"/>
              <a:t>Auscultate</a:t>
            </a:r>
          </a:p>
          <a:p>
            <a:pPr lvl="1"/>
            <a:r>
              <a:rPr lang="en-US" dirty="0" smtClean="0"/>
              <a:t>Ventilate</a:t>
            </a:r>
          </a:p>
          <a:p>
            <a:pPr lvl="1"/>
            <a:r>
              <a:rPr lang="en-US" dirty="0" smtClean="0"/>
              <a:t>Oxygenate</a:t>
            </a:r>
          </a:p>
          <a:p>
            <a:pPr lvl="1"/>
            <a:r>
              <a:rPr lang="en-US" dirty="0" err="1" smtClean="0"/>
              <a:t>Intubate</a:t>
            </a:r>
            <a:endParaRPr lang="en-US" dirty="0" smtClean="0"/>
          </a:p>
          <a:p>
            <a:pPr lvl="1"/>
            <a:r>
              <a:rPr lang="en-US" dirty="0" smtClean="0"/>
              <a:t>Medicate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Resuscitation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Risk factors that can help predict which babies will require resuscitation</a:t>
            </a:r>
          </a:p>
          <a:p>
            <a:endParaRPr lang="en-US" dirty="0" smtClean="0"/>
          </a:p>
          <a:p>
            <a:r>
              <a:rPr lang="en-US" dirty="0" smtClean="0"/>
              <a:t>How to assemble a resuscitation team</a:t>
            </a:r>
          </a:p>
          <a:p>
            <a:endParaRPr lang="en-US" dirty="0" smtClean="0"/>
          </a:p>
          <a:p>
            <a:r>
              <a:rPr lang="en-US" dirty="0" smtClean="0"/>
              <a:t>4 key questions to ask the obstetric provider before birth</a:t>
            </a:r>
          </a:p>
          <a:p>
            <a:endParaRPr lang="en-US" dirty="0" smtClean="0"/>
          </a:p>
          <a:p>
            <a:r>
              <a:rPr lang="en-US" dirty="0" smtClean="0"/>
              <a:t>How to perform a pre-resuscitation team briefing</a:t>
            </a:r>
          </a:p>
          <a:p>
            <a:r>
              <a:rPr lang="en-US" dirty="0" smtClean="0"/>
              <a:t>How to assemble and check resuscitation supplies and equipment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30yr mother in labor at 36weeks gestation</a:t>
            </a:r>
          </a:p>
          <a:p>
            <a:r>
              <a:rPr lang="en-US" dirty="0" smtClean="0"/>
              <a:t>Insulin requiring gestational diabetes, hypertension</a:t>
            </a:r>
          </a:p>
          <a:p>
            <a:r>
              <a:rPr lang="en-US" dirty="0" smtClean="0"/>
              <a:t>Ruptured membranes, clear fluid</a:t>
            </a:r>
          </a:p>
          <a:p>
            <a:r>
              <a:rPr lang="en-US" dirty="0" smtClean="0"/>
              <a:t>Fetal heart rate: Category II (indeterminate pattern)</a:t>
            </a:r>
          </a:p>
          <a:p>
            <a:r>
              <a:rPr lang="en-US" dirty="0" smtClean="0"/>
              <a:t>Birth will occur soon</a:t>
            </a:r>
          </a:p>
          <a:p>
            <a:r>
              <a:rPr lang="en-US" dirty="0" smtClean="0"/>
              <a:t>Your team arrives</a:t>
            </a:r>
          </a:p>
          <a:p>
            <a:pPr lvl="1"/>
            <a:r>
              <a:rPr lang="en-US" dirty="0" smtClean="0"/>
              <a:t>What 4 questions will you ask obstetrician?</a:t>
            </a:r>
          </a:p>
          <a:p>
            <a:pPr lvl="1"/>
            <a:r>
              <a:rPr lang="en-US" dirty="0" smtClean="0"/>
              <a:t>Identify leader, pre resuscitation team briefing, discuss roles and responsibilities, perform a complete equipment check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questions should you ask before every birth?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 – What is the expected gestational age?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 – Is the amniotic fluid clear?</a:t>
            </a:r>
          </a:p>
          <a:p>
            <a:endParaRPr lang="en-US" dirty="0" smtClean="0"/>
          </a:p>
          <a:p>
            <a:r>
              <a:rPr lang="en-US" dirty="0" smtClean="0"/>
              <a:t>3 – How many babies are expected?</a:t>
            </a:r>
          </a:p>
          <a:p>
            <a:endParaRPr lang="en-US" dirty="0" smtClean="0"/>
          </a:p>
          <a:p>
            <a:r>
              <a:rPr lang="en-US" dirty="0" smtClean="0"/>
              <a:t>4 – Are there any additional risk factors?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Antepartum</a:t>
            </a:r>
            <a:r>
              <a:rPr lang="en-US" dirty="0" smtClean="0"/>
              <a:t> Risk Factors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GA &lt; 36 wks or &gt;41 wks</a:t>
            </a:r>
          </a:p>
          <a:p>
            <a:r>
              <a:rPr lang="en-US" dirty="0" smtClean="0"/>
              <a:t>Preeclampsia/</a:t>
            </a:r>
            <a:r>
              <a:rPr lang="en-US" dirty="0" err="1" smtClean="0"/>
              <a:t>eclampsia</a:t>
            </a:r>
            <a:endParaRPr lang="en-US" dirty="0" smtClean="0"/>
          </a:p>
          <a:p>
            <a:r>
              <a:rPr lang="en-US" dirty="0" smtClean="0"/>
              <a:t>Maternal hypertension</a:t>
            </a:r>
          </a:p>
          <a:p>
            <a:r>
              <a:rPr lang="en-US" dirty="0" smtClean="0"/>
              <a:t>Multiple gestation</a:t>
            </a:r>
          </a:p>
          <a:p>
            <a:r>
              <a:rPr lang="en-US" dirty="0" smtClean="0"/>
              <a:t>Fetal anemia</a:t>
            </a:r>
          </a:p>
          <a:p>
            <a:r>
              <a:rPr lang="en-US" dirty="0" err="1" smtClean="0"/>
              <a:t>Polyhydramnios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Oligohydramnios</a:t>
            </a:r>
            <a:endParaRPr lang="en-US" dirty="0" smtClean="0"/>
          </a:p>
          <a:p>
            <a:r>
              <a:rPr lang="en-US" dirty="0" smtClean="0"/>
              <a:t>Fetal </a:t>
            </a:r>
            <a:r>
              <a:rPr lang="en-US" dirty="0" err="1" smtClean="0"/>
              <a:t>hydrops</a:t>
            </a:r>
            <a:endParaRPr lang="en-US" dirty="0" smtClean="0"/>
          </a:p>
          <a:p>
            <a:r>
              <a:rPr lang="en-US" dirty="0" smtClean="0"/>
              <a:t>Fetal </a:t>
            </a:r>
            <a:r>
              <a:rPr lang="en-US" dirty="0" err="1" smtClean="0"/>
              <a:t>macrosomia</a:t>
            </a:r>
            <a:endParaRPr lang="en-US" dirty="0" smtClean="0"/>
          </a:p>
          <a:p>
            <a:r>
              <a:rPr lang="en-US" dirty="0" smtClean="0"/>
              <a:t>Intrauterine growth restriction</a:t>
            </a:r>
          </a:p>
          <a:p>
            <a:r>
              <a:rPr lang="en-US" dirty="0" smtClean="0"/>
              <a:t>Fetal malformations/anomalies</a:t>
            </a:r>
          </a:p>
          <a:p>
            <a:r>
              <a:rPr lang="en-US" dirty="0" smtClean="0"/>
              <a:t>No prenatal care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58952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Intrapartum</a:t>
            </a:r>
            <a:r>
              <a:rPr lang="en-US" dirty="0" smtClean="0"/>
              <a:t>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Emergency C/S</a:t>
            </a:r>
          </a:p>
          <a:p>
            <a:r>
              <a:rPr lang="en-US" dirty="0" smtClean="0"/>
              <a:t>Forceps/vacuum assisted delivery</a:t>
            </a:r>
          </a:p>
          <a:p>
            <a:r>
              <a:rPr lang="en-US" dirty="0" smtClean="0"/>
              <a:t>Breech/other abnormal presentation</a:t>
            </a:r>
          </a:p>
          <a:p>
            <a:r>
              <a:rPr lang="en-US" dirty="0" smtClean="0"/>
              <a:t>Category II or III fetal heart rate pattern</a:t>
            </a:r>
          </a:p>
          <a:p>
            <a:r>
              <a:rPr lang="en-US" dirty="0" smtClean="0"/>
              <a:t>Maternal general anesthesia</a:t>
            </a:r>
          </a:p>
          <a:p>
            <a:r>
              <a:rPr lang="en-US" dirty="0" smtClean="0"/>
              <a:t>Maternal </a:t>
            </a:r>
            <a:r>
              <a:rPr lang="en-US" dirty="0" err="1" smtClean="0"/>
              <a:t>Mag</a:t>
            </a:r>
            <a:r>
              <a:rPr lang="en-US" dirty="0" smtClean="0"/>
              <a:t> Sulfate</a:t>
            </a:r>
          </a:p>
          <a:p>
            <a:r>
              <a:rPr lang="en-US" dirty="0" err="1" smtClean="0"/>
              <a:t>Placenal</a:t>
            </a:r>
            <a:r>
              <a:rPr lang="en-US" dirty="0" smtClean="0"/>
              <a:t> abruption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Intrapartum</a:t>
            </a:r>
            <a:r>
              <a:rPr lang="en-US" dirty="0" smtClean="0"/>
              <a:t> bleeding</a:t>
            </a:r>
          </a:p>
          <a:p>
            <a:r>
              <a:rPr lang="en-US" dirty="0" err="1" smtClean="0"/>
              <a:t>Chorioamnionitis</a:t>
            </a:r>
            <a:endParaRPr lang="en-US" dirty="0" smtClean="0"/>
          </a:p>
          <a:p>
            <a:r>
              <a:rPr lang="en-US" dirty="0" smtClean="0"/>
              <a:t>Narcotics to mother</a:t>
            </a:r>
          </a:p>
          <a:p>
            <a:r>
              <a:rPr lang="en-US" dirty="0" smtClean="0"/>
              <a:t>Shoulder </a:t>
            </a:r>
            <a:r>
              <a:rPr lang="en-US" dirty="0" err="1" smtClean="0"/>
              <a:t>dystocia</a:t>
            </a:r>
            <a:endParaRPr lang="en-US" dirty="0" smtClean="0"/>
          </a:p>
          <a:p>
            <a:r>
              <a:rPr lang="en-US" dirty="0" smtClean="0"/>
              <a:t>Meconium stained amniotic fluid prolapsed umbilical cord</a:t>
            </a:r>
          </a:p>
          <a:p>
            <a:r>
              <a:rPr lang="en-US" dirty="0" smtClean="0"/>
              <a:t>Maternal trauma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Fetal Heart Rate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Category I</a:t>
            </a:r>
          </a:p>
          <a:p>
            <a:pPr lvl="1"/>
            <a:r>
              <a:rPr lang="en-US" dirty="0" smtClean="0"/>
              <a:t>Normal tracing</a:t>
            </a:r>
          </a:p>
          <a:p>
            <a:r>
              <a:rPr lang="en-US" dirty="0" smtClean="0"/>
              <a:t>Category II</a:t>
            </a:r>
          </a:p>
          <a:p>
            <a:pPr lvl="1"/>
            <a:r>
              <a:rPr lang="en-US" dirty="0" smtClean="0"/>
              <a:t>Indeterminate tracing</a:t>
            </a:r>
          </a:p>
          <a:p>
            <a:r>
              <a:rPr lang="en-US" dirty="0" smtClean="0"/>
              <a:t>Category III</a:t>
            </a:r>
          </a:p>
          <a:p>
            <a:pPr lvl="1"/>
            <a:r>
              <a:rPr lang="en-US" dirty="0" smtClean="0"/>
              <a:t>Abnormal tracing</a:t>
            </a:r>
          </a:p>
          <a:p>
            <a:pPr lvl="1"/>
            <a:r>
              <a:rPr lang="en-US" dirty="0" smtClean="0"/>
              <a:t>Predictive of abnormal fetal acid base status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Personnel should be present at delivery?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9144000" cy="5330952"/>
          </a:xfrm>
        </p:spPr>
        <p:txBody>
          <a:bodyPr>
            <a:normAutofit/>
          </a:bodyPr>
          <a:lstStyle/>
          <a:p>
            <a:r>
              <a:rPr lang="en-US" dirty="0" smtClean="0"/>
              <a:t>Every birth should be attended by at least 1 qualified provider</a:t>
            </a:r>
          </a:p>
          <a:p>
            <a:pPr lvl="1"/>
            <a:r>
              <a:rPr lang="en-US" dirty="0" smtClean="0"/>
              <a:t>Skilled in initial steps of NB care and PPV</a:t>
            </a:r>
          </a:p>
          <a:p>
            <a:pPr lvl="1"/>
            <a:r>
              <a:rPr lang="en-US" dirty="0" smtClean="0"/>
              <a:t>Their only responsibility is the management of NB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risk factors are present, at least 2 qualified providers</a:t>
            </a:r>
          </a:p>
          <a:p>
            <a:endParaRPr lang="en-US" dirty="0" smtClean="0"/>
          </a:p>
          <a:p>
            <a:r>
              <a:rPr lang="en-US" dirty="0" smtClean="0"/>
              <a:t>Qualified team with full resuscitation skills should be identified and immediately available for every resuscitation</a:t>
            </a:r>
          </a:p>
          <a:p>
            <a:pPr lvl="1"/>
            <a:r>
              <a:rPr lang="en-US" dirty="0" smtClean="0"/>
              <a:t>Present at time of birth if need anticipated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resuscitation Team Briefing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 – Anticipate and plan</a:t>
            </a:r>
          </a:p>
          <a:p>
            <a:pPr lvl="1"/>
            <a:r>
              <a:rPr lang="en-US" dirty="0" smtClean="0"/>
              <a:t>Know which providers will be called to attend birth based on </a:t>
            </a:r>
            <a:r>
              <a:rPr lang="en-US" dirty="0" err="1" smtClean="0"/>
              <a:t>perinatal</a:t>
            </a:r>
            <a:r>
              <a:rPr lang="en-US" dirty="0" smtClean="0"/>
              <a:t> risk factors</a:t>
            </a:r>
          </a:p>
          <a:p>
            <a:pPr lvl="1"/>
            <a:r>
              <a:rPr lang="en-US" dirty="0" smtClean="0"/>
              <a:t>Perform a standardized equipment check before each birth</a:t>
            </a:r>
          </a:p>
          <a:p>
            <a:pPr lvl="1"/>
            <a:r>
              <a:rPr lang="en-US" dirty="0" smtClean="0"/>
              <a:t>Assign roles and responsibilities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2 – Use all available information and resources</a:t>
            </a:r>
          </a:p>
          <a:p>
            <a:pPr lvl="1"/>
            <a:r>
              <a:rPr lang="en-US" dirty="0" smtClean="0"/>
              <a:t>Ask the OB provider the 4 pre birth questions: risk factors</a:t>
            </a:r>
          </a:p>
          <a:p>
            <a:pPr lvl="1"/>
            <a:r>
              <a:rPr lang="en-US" dirty="0" smtClean="0"/>
              <a:t>Prepare additional supplies and equipment based on needs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75</TotalTime>
  <Words>835</Words>
  <Application>Microsoft Macintosh PowerPoint</Application>
  <PresentationFormat>On-screen Show (4:3)</PresentationFormat>
  <Paragraphs>159</Paragraphs>
  <Slides>15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Preparing for Resuscitation</vt:lpstr>
      <vt:lpstr>Preparing for Resuscitation</vt:lpstr>
      <vt:lpstr>Case</vt:lpstr>
      <vt:lpstr>What questions should you ask before every birth?</vt:lpstr>
      <vt:lpstr>Antepartum Risk Factors</vt:lpstr>
      <vt:lpstr> Intrapartum Risk Factors</vt:lpstr>
      <vt:lpstr>Fetal Heart Rate Categories</vt:lpstr>
      <vt:lpstr>What Personnel should be present at delivery?</vt:lpstr>
      <vt:lpstr>Pre resuscitation Team Briefing</vt:lpstr>
      <vt:lpstr>Pre resuscitation team briefing</vt:lpstr>
      <vt:lpstr>NN Resuscitation Quick Equipment Checklist</vt:lpstr>
      <vt:lpstr>NN Resuscitation Quick Equipment check</vt:lpstr>
      <vt:lpstr>NN Resuscitation Quick Equipment Check</vt:lpstr>
      <vt:lpstr>Scenario</vt:lpstr>
      <vt:lpstr>Critical Performance Steps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Resuscitation</dc:title>
  <dc:creator>ramona sunderwirth</dc:creator>
  <cp:lastModifiedBy>ramona sunderwirth</cp:lastModifiedBy>
  <cp:revision>11</cp:revision>
  <dcterms:created xsi:type="dcterms:W3CDTF">2018-03-22T15:57:20Z</dcterms:created>
  <dcterms:modified xsi:type="dcterms:W3CDTF">2018-03-22T15:58:30Z</dcterms:modified>
</cp:coreProperties>
</file>