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4"/>
  </p:notesMasterIdLst>
  <p:sldIdLst>
    <p:sldId id="256" r:id="rId2"/>
    <p:sldId id="275" r:id="rId3"/>
    <p:sldId id="276" r:id="rId4"/>
    <p:sldId id="257" r:id="rId5"/>
    <p:sldId id="259" r:id="rId6"/>
    <p:sldId id="260" r:id="rId7"/>
    <p:sldId id="261" r:id="rId8"/>
    <p:sldId id="258" r:id="rId9"/>
    <p:sldId id="291" r:id="rId10"/>
    <p:sldId id="267" r:id="rId11"/>
    <p:sldId id="266" r:id="rId12"/>
    <p:sldId id="270" r:id="rId13"/>
    <p:sldId id="271" r:id="rId14"/>
    <p:sldId id="272" r:id="rId15"/>
    <p:sldId id="273" r:id="rId16"/>
    <p:sldId id="274" r:id="rId17"/>
    <p:sldId id="294" r:id="rId18"/>
    <p:sldId id="277" r:id="rId19"/>
    <p:sldId id="278" r:id="rId20"/>
    <p:sldId id="279" r:id="rId21"/>
    <p:sldId id="280" r:id="rId22"/>
    <p:sldId id="292" r:id="rId23"/>
    <p:sldId id="293" r:id="rId24"/>
    <p:sldId id="282" r:id="rId25"/>
    <p:sldId id="283" r:id="rId26"/>
    <p:sldId id="284" r:id="rId27"/>
    <p:sldId id="285" r:id="rId28"/>
    <p:sldId id="286" r:id="rId29"/>
    <p:sldId id="287" r:id="rId30"/>
    <p:sldId id="288" r:id="rId31"/>
    <p:sldId id="289" r:id="rId32"/>
    <p:sldId id="29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2378" autoAdjust="0"/>
    <p:restoredTop sz="83747" autoAdjust="0"/>
  </p:normalViewPr>
  <p:slideViewPr>
    <p:cSldViewPr snapToObjects="1">
      <p:cViewPr>
        <p:scale>
          <a:sx n="75" d="100"/>
          <a:sy n="75" d="100"/>
        </p:scale>
        <p:origin x="-1744" y="-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33225-F204-3648-A9CF-918A9532D0D9}" type="datetimeFigureOut">
              <a:rPr lang="en-US" smtClean="0"/>
              <a:pPr/>
              <a:t>3/22/18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C4BAEB-8666-BF4F-B424-E66863AB46C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a:t>
            </a:r>
            <a:r>
              <a:rPr lang="en-US" dirty="0" err="1" smtClean="0"/>
              <a:t>nn</a:t>
            </a:r>
            <a:r>
              <a:rPr lang="en-US" dirty="0" smtClean="0"/>
              <a:t> make</a:t>
            </a:r>
            <a:r>
              <a:rPr lang="en-US" baseline="0" dirty="0" smtClean="0"/>
              <a:t> the cardio respiratory transition extra uterine life without intervention, many will require assistance to begin breathing and a small number will require ext3nsive intervention.</a:t>
            </a:r>
          </a:p>
          <a:p>
            <a:r>
              <a:rPr lang="en-US" baseline="0" dirty="0" smtClean="0"/>
              <a:t>After birth, 4-10% of term and late preterm </a:t>
            </a:r>
            <a:r>
              <a:rPr lang="en-US" baseline="0" dirty="0" err="1" smtClean="0"/>
              <a:t>nn</a:t>
            </a:r>
            <a:r>
              <a:rPr lang="en-US" baseline="0" dirty="0" smtClean="0"/>
              <a:t> will receive PPV, only 1-3/1,1000 will receive chest compressions or emergency medications. </a:t>
            </a:r>
          </a:p>
          <a:p>
            <a:r>
              <a:rPr lang="en-US" baseline="0" dirty="0" smtClean="0"/>
              <a:t>The need for assistance cannot always be predicted, teams need to be prepared to provide lifesaving interventions quickly and efficiently at every birth </a:t>
            </a:r>
            <a:endParaRPr lang="en-US" dirty="0"/>
          </a:p>
        </p:txBody>
      </p:sp>
      <p:sp>
        <p:nvSpPr>
          <p:cNvPr id="4" name="Slide Number Placeholder 3"/>
          <p:cNvSpPr>
            <a:spLocks noGrp="1"/>
          </p:cNvSpPr>
          <p:nvPr>
            <p:ph type="sldNum" sz="quarter" idx="10"/>
          </p:nvPr>
        </p:nvSpPr>
        <p:spPr/>
        <p:txBody>
          <a:bodyPr/>
          <a:lstStyle/>
          <a:p>
            <a:fld id="{46C4BAEB-8666-BF4F-B424-E66863AB46C0}"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If involved in a procedure, another person should take over team member role</a:t>
            </a:r>
          </a:p>
          <a:p>
            <a:r>
              <a:rPr lang="en-US" dirty="0" smtClean="0"/>
              <a:t>Skills</a:t>
            </a:r>
            <a:r>
              <a:rPr lang="en-US" dirty="0" smtClean="0"/>
              <a:t>: giving clear directions to specific individuals, sharing information, delegating responsibilities to ensure coordinated care and maintaining a professional environment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Allows all team members to contribute their talents</a:t>
            </a:r>
          </a:p>
          <a:p>
            <a:endParaRPr lang="en-US" dirty="0"/>
          </a:p>
        </p:txBody>
      </p:sp>
      <p:sp>
        <p:nvSpPr>
          <p:cNvPr id="4" name="Slide Number Placeholder 3"/>
          <p:cNvSpPr>
            <a:spLocks noGrp="1"/>
          </p:cNvSpPr>
          <p:nvPr>
            <p:ph type="sldNum" sz="quarter" idx="10"/>
          </p:nvPr>
        </p:nvSpPr>
        <p:spPr/>
        <p:txBody>
          <a:bodyPr/>
          <a:lstStyle/>
          <a:p>
            <a:fld id="{46C4BAEB-8666-BF4F-B424-E66863AB46C0}"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C4BAEB-8666-BF4F-B424-E66863AB46C0}"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a:t>
            </a:r>
            <a:r>
              <a:rPr lang="en-US" baseline="0" dirty="0" smtClean="0"/>
              <a:t> </a:t>
            </a:r>
            <a:r>
              <a:rPr lang="en-US" baseline="0" dirty="0" err="1" smtClean="0"/>
              <a:t>Pom</a:t>
            </a:r>
            <a:r>
              <a:rPr lang="en-US" baseline="0" dirty="0" smtClean="0"/>
              <a:t>, I need a 3.5mm </a:t>
            </a:r>
            <a:r>
              <a:rPr lang="en-US" baseline="0" dirty="0" err="1" smtClean="0"/>
              <a:t>endotracheal</a:t>
            </a:r>
            <a:r>
              <a:rPr lang="en-US" baseline="0" dirty="0" smtClean="0"/>
              <a:t> tube, with a </a:t>
            </a:r>
            <a:r>
              <a:rPr lang="en-US" baseline="0" dirty="0" err="1" smtClean="0"/>
              <a:t>stylet</a:t>
            </a:r>
            <a:r>
              <a:rPr lang="en-US" baseline="0" dirty="0" smtClean="0"/>
              <a:t>, and a laryngoscope with a size 1 blade. Tell me when they’re ready</a:t>
            </a:r>
          </a:p>
          <a:p>
            <a:r>
              <a:rPr lang="en-US" baseline="0" dirty="0" err="1" smtClean="0"/>
              <a:t>Pom</a:t>
            </a:r>
            <a:r>
              <a:rPr lang="en-US" baseline="0" dirty="0" smtClean="0"/>
              <a:t>: you want a 3/5 mm </a:t>
            </a:r>
            <a:r>
              <a:rPr lang="en-US" baseline="0" dirty="0" err="1" smtClean="0"/>
              <a:t>endotracheal</a:t>
            </a:r>
            <a:r>
              <a:rPr lang="en-US" baseline="0" dirty="0" smtClean="0"/>
              <a:t> tube, with a </a:t>
            </a:r>
            <a:r>
              <a:rPr lang="en-US" baseline="0" dirty="0" err="1" smtClean="0"/>
              <a:t>stylet</a:t>
            </a:r>
            <a:r>
              <a:rPr lang="en-US" baseline="0" dirty="0" smtClean="0"/>
              <a:t> and a laryngoscope with a size 1 blade</a:t>
            </a:r>
          </a:p>
          <a:p>
            <a:r>
              <a:rPr lang="en-US" baseline="0" dirty="0" smtClean="0"/>
              <a:t>Vi: correct</a:t>
            </a:r>
          </a:p>
          <a:p>
            <a:r>
              <a:rPr lang="en-US" baseline="0" dirty="0" err="1" smtClean="0"/>
              <a:t>Pom</a:t>
            </a:r>
            <a:r>
              <a:rPr lang="en-US" baseline="0" dirty="0" smtClean="0"/>
              <a:t>: Vi, a 3/5mm </a:t>
            </a:r>
            <a:r>
              <a:rPr lang="en-US" baseline="0" dirty="0" err="1" smtClean="0"/>
              <a:t>endotracheal</a:t>
            </a:r>
            <a:r>
              <a:rPr lang="en-US" baseline="0" dirty="0" smtClean="0"/>
              <a:t> tube, with a </a:t>
            </a:r>
            <a:r>
              <a:rPr lang="en-US" baseline="0" dirty="0" err="1" smtClean="0"/>
              <a:t>stylet</a:t>
            </a:r>
            <a:r>
              <a:rPr lang="en-US" baseline="0" dirty="0" smtClean="0"/>
              <a:t> and size 1 laryngoscope are ready now</a:t>
            </a:r>
            <a:endParaRPr lang="en-US" dirty="0"/>
          </a:p>
        </p:txBody>
      </p:sp>
      <p:sp>
        <p:nvSpPr>
          <p:cNvPr id="4" name="Slide Number Placeholder 3"/>
          <p:cNvSpPr>
            <a:spLocks noGrp="1"/>
          </p:cNvSpPr>
          <p:nvPr>
            <p:ph type="sldNum" sz="quarter" idx="10"/>
          </p:nvPr>
        </p:nvSpPr>
        <p:spPr/>
        <p:txBody>
          <a:bodyPr/>
          <a:lstStyle/>
          <a:p>
            <a:fld id="{46C4BAEB-8666-BF4F-B424-E66863AB46C0}"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(maternal complications, maternal medications, risk factors)</a:t>
            </a:r>
            <a:endParaRPr lang="en-US" dirty="0"/>
          </a:p>
        </p:txBody>
      </p:sp>
      <p:sp>
        <p:nvSpPr>
          <p:cNvPr id="4" name="Slide Number Placeholder 3"/>
          <p:cNvSpPr>
            <a:spLocks noGrp="1"/>
          </p:cNvSpPr>
          <p:nvPr>
            <p:ph type="sldNum" sz="quarter" idx="10"/>
          </p:nvPr>
        </p:nvSpPr>
        <p:spPr/>
        <p:txBody>
          <a:bodyPr/>
          <a:lstStyle/>
          <a:p>
            <a:fld id="{46C4BAEB-8666-BF4F-B424-E66863AB46C0}"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dirty="0" smtClean="0"/>
              <a:t>States goals</a:t>
            </a:r>
            <a:r>
              <a:rPr lang="en-US" baseline="0" dirty="0" smtClean="0"/>
              <a:t>  </a:t>
            </a:r>
            <a:r>
              <a:rPr lang="en-US" dirty="0" smtClean="0"/>
              <a:t>Delegate tasks</a:t>
            </a:r>
            <a:r>
              <a:rPr lang="en-US" baseline="0" dirty="0" smtClean="0"/>
              <a:t>  </a:t>
            </a:r>
            <a:r>
              <a:rPr lang="en-US" dirty="0" smtClean="0"/>
              <a:t>Include other team members in assessment and planning</a:t>
            </a:r>
            <a:r>
              <a:rPr lang="en-US" baseline="0" dirty="0" smtClean="0"/>
              <a:t>  </a:t>
            </a:r>
            <a:r>
              <a:rPr lang="en-US" dirty="0" smtClean="0"/>
              <a:t>Think “out loud”</a:t>
            </a:r>
          </a:p>
          <a:p>
            <a:pPr lvl="2"/>
            <a:r>
              <a:rPr lang="en-US" dirty="0" smtClean="0"/>
              <a:t>Maintain situational awareness</a:t>
            </a:r>
            <a:r>
              <a:rPr lang="en-US" baseline="0" dirty="0" smtClean="0"/>
              <a:t>  </a:t>
            </a:r>
            <a:r>
              <a:rPr lang="en-US" dirty="0" smtClean="0"/>
              <a:t>Hand over leadership to another team member if he/she must become involved in a procedure</a:t>
            </a:r>
          </a:p>
          <a:p>
            <a:endParaRPr lang="en-US" dirty="0"/>
          </a:p>
        </p:txBody>
      </p:sp>
      <p:sp>
        <p:nvSpPr>
          <p:cNvPr id="4" name="Slide Number Placeholder 3"/>
          <p:cNvSpPr>
            <a:spLocks noGrp="1"/>
          </p:cNvSpPr>
          <p:nvPr>
            <p:ph type="sldNum" sz="quarter" idx="10"/>
          </p:nvPr>
        </p:nvSpPr>
        <p:spPr/>
        <p:txBody>
          <a:bodyPr/>
          <a:lstStyle/>
          <a:p>
            <a:fld id="{46C4BAEB-8666-BF4F-B424-E66863AB46C0}" type="slidenum">
              <a:rPr lang="en-US" smtClean="0"/>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6 - Do not allow on person to become overloaded with tasks</a:t>
            </a:r>
          </a:p>
          <a:p>
            <a:pPr lvl="1"/>
            <a:r>
              <a:rPr lang="en-US" dirty="0" smtClean="0"/>
              <a:t>Do not allow the team to become fixated on a single task</a:t>
            </a:r>
          </a:p>
          <a:p>
            <a:pPr lvl="1"/>
            <a:r>
              <a:rPr lang="en-US" dirty="0" smtClean="0"/>
              <a:t>7 -Maintain situational awareness by scanning and reassessing the clinical situation frequently</a:t>
            </a:r>
          </a:p>
          <a:p>
            <a:pPr lvl="1"/>
            <a:r>
              <a:rPr lang="en-US" dirty="0" smtClean="0"/>
              <a:t> Monitor each other’s skill performance to ensure patient safety</a:t>
            </a:r>
          </a:p>
          <a:p>
            <a:pPr lvl="1"/>
            <a:r>
              <a:rPr lang="en-US" dirty="0" smtClean="0"/>
              <a:t> </a:t>
            </a:r>
          </a:p>
          <a:p>
            <a:endParaRPr lang="en-US" dirty="0"/>
          </a:p>
        </p:txBody>
      </p:sp>
      <p:sp>
        <p:nvSpPr>
          <p:cNvPr id="4" name="Slide Number Placeholder 3"/>
          <p:cNvSpPr>
            <a:spLocks noGrp="1"/>
          </p:cNvSpPr>
          <p:nvPr>
            <p:ph type="sldNum" sz="quarter" idx="10"/>
          </p:nvPr>
        </p:nvSpPr>
        <p:spPr/>
        <p:txBody>
          <a:bodyPr/>
          <a:lstStyle/>
          <a:p>
            <a:fld id="{46C4BAEB-8666-BF4F-B424-E66863AB46C0}"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Sudden event preventing heart from circulating blood/O2. Pt loses consciousness and stops breathing, O2 and CO2</a:t>
            </a:r>
            <a:r>
              <a:rPr lang="en-US" baseline="0" dirty="0" smtClean="0"/>
              <a:t> content of blood usually normal. So Chest Compressions are 1</a:t>
            </a:r>
            <a:r>
              <a:rPr lang="en-US" baseline="30000" dirty="0" smtClean="0"/>
              <a:t>st</a:t>
            </a:r>
            <a:r>
              <a:rPr lang="en-US" baseline="0" dirty="0" smtClean="0"/>
              <a:t> part of adult resuscitation to maintain circulation till defibrillation or medications restore cardiac function CAB</a:t>
            </a:r>
            <a:endParaRPr lang="en-US" dirty="0"/>
          </a:p>
        </p:txBody>
      </p:sp>
      <p:sp>
        <p:nvSpPr>
          <p:cNvPr id="4" name="Slide Number Placeholder 3"/>
          <p:cNvSpPr>
            <a:spLocks noGrp="1"/>
          </p:cNvSpPr>
          <p:nvPr>
            <p:ph type="sldNum" sz="quarter" idx="10"/>
          </p:nvPr>
        </p:nvSpPr>
        <p:spPr/>
        <p:txBody>
          <a:bodyPr/>
          <a:lstStyle/>
          <a:p>
            <a:fld id="{46C4BAEB-8666-BF4F-B424-E66863AB46C0}"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C4BAEB-8666-BF4F-B424-E66863AB46C0}"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Before birth: fetal respiratory function performed by the placenta. O2 is transferred from the mother</a:t>
            </a:r>
            <a:r>
              <a:rPr lang="en-US" baseline="0" dirty="0" smtClean="0"/>
              <a:t> to the fetus, and CO2 is removed. When placental </a:t>
            </a:r>
            <a:r>
              <a:rPr lang="en-US" baseline="0" dirty="0" err="1" smtClean="0"/>
              <a:t>resp</a:t>
            </a:r>
            <a:r>
              <a:rPr lang="en-US" baseline="0" dirty="0" smtClean="0"/>
              <a:t> fails, fetus receives insufficient O2 to support normal cellular functions and CO2 not removed</a:t>
            </a:r>
            <a:endParaRPr lang="en-US" dirty="0" smtClean="0"/>
          </a:p>
          <a:p>
            <a:endParaRPr lang="en-US" dirty="0"/>
          </a:p>
        </p:txBody>
      </p:sp>
      <p:sp>
        <p:nvSpPr>
          <p:cNvPr id="4" name="Slide Number Placeholder 3"/>
          <p:cNvSpPr>
            <a:spLocks noGrp="1"/>
          </p:cNvSpPr>
          <p:nvPr>
            <p:ph type="sldNum" sz="quarter" idx="10"/>
          </p:nvPr>
        </p:nvSpPr>
        <p:spPr/>
        <p:txBody>
          <a:bodyPr/>
          <a:lstStyle/>
          <a:p>
            <a:fld id="{46C4BAEB-8666-BF4F-B424-E66863AB46C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When placental </a:t>
            </a:r>
            <a:r>
              <a:rPr lang="en-US" baseline="0" dirty="0" err="1" smtClean="0"/>
              <a:t>resp</a:t>
            </a:r>
            <a:r>
              <a:rPr lang="en-US" baseline="0" dirty="0" smtClean="0"/>
              <a:t> fails, fetus receives insufficient O2 to support normal cellular functions and CO2 not removed. Fetal monitoring show decrease in activity, loss of HR variability, HR </a:t>
            </a:r>
            <a:r>
              <a:rPr lang="en-US" baseline="0" dirty="0" err="1" smtClean="0"/>
              <a:t>decelrations</a:t>
            </a:r>
            <a:r>
              <a:rPr lang="en-US" baseline="0" dirty="0" smtClean="0"/>
              <a:t>. If placental </a:t>
            </a:r>
            <a:r>
              <a:rPr lang="en-US" baseline="0" dirty="0" err="1" smtClean="0"/>
              <a:t>resp</a:t>
            </a:r>
            <a:r>
              <a:rPr lang="en-US" baseline="0" dirty="0" smtClean="0"/>
              <a:t> failure persists, fetus with make a series of gasps, then apnea and </a:t>
            </a:r>
            <a:r>
              <a:rPr lang="en-US" baseline="0" dirty="0" err="1" smtClean="0"/>
              <a:t>bradycardia</a:t>
            </a:r>
            <a:r>
              <a:rPr lang="en-US" baseline="0" dirty="0" smtClean="0"/>
              <a:t>. Early phase of </a:t>
            </a:r>
            <a:r>
              <a:rPr lang="en-US" baseline="0" dirty="0" err="1" smtClean="0"/>
              <a:t>resp</a:t>
            </a:r>
            <a:r>
              <a:rPr lang="en-US" baseline="0" dirty="0" smtClean="0"/>
              <a:t> failure: tactile stimulation may be sufficient to initiate spontaneous </a:t>
            </a:r>
            <a:r>
              <a:rPr lang="en-US" baseline="0" dirty="0" err="1" smtClean="0"/>
              <a:t>breahthng</a:t>
            </a:r>
            <a:r>
              <a:rPr lang="en-US" baseline="0" dirty="0" smtClean="0"/>
              <a:t> and recovery. Later phases of </a:t>
            </a:r>
            <a:r>
              <a:rPr lang="en-US" baseline="0" dirty="0" err="1" smtClean="0"/>
              <a:t>resp</a:t>
            </a:r>
            <a:r>
              <a:rPr lang="en-US" baseline="0" dirty="0" smtClean="0"/>
              <a:t> failure require assisted ventilation. The most severely affected NN: chest compressions and </a:t>
            </a:r>
            <a:r>
              <a:rPr lang="en-US" baseline="0" dirty="0" err="1" smtClean="0"/>
              <a:t>epi</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6C4BAEB-8666-BF4F-B424-E66863AB46C0}"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Baby now separated from placenta</a:t>
            </a:r>
            <a:endParaRPr lang="en-US" dirty="0"/>
          </a:p>
        </p:txBody>
      </p:sp>
      <p:sp>
        <p:nvSpPr>
          <p:cNvPr id="4" name="Slide Number Placeholder 3"/>
          <p:cNvSpPr>
            <a:spLocks noGrp="1"/>
          </p:cNvSpPr>
          <p:nvPr>
            <p:ph type="sldNum" sz="quarter" idx="10"/>
          </p:nvPr>
        </p:nvSpPr>
        <p:spPr/>
        <p:txBody>
          <a:bodyPr/>
          <a:lstStyle/>
          <a:p>
            <a:fld id="{46C4BAEB-8666-BF4F-B424-E66863AB46C0}"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Initial steps in transition take few minutes</a:t>
            </a:r>
            <a:r>
              <a:rPr lang="en-US" baseline="0" dirty="0" smtClean="0"/>
              <a:t> after birth, entire process may take hours to several days.  It takes 10 min for and normal NN to achieve O2 </a:t>
            </a:r>
            <a:r>
              <a:rPr lang="en-US" baseline="0" dirty="0" err="1" smtClean="0"/>
              <a:t>sats</a:t>
            </a:r>
            <a:r>
              <a:rPr lang="en-US" baseline="0" dirty="0" smtClean="0"/>
              <a:t> &gt;90%</a:t>
            </a:r>
            <a:endParaRPr lang="en-US" dirty="0"/>
          </a:p>
        </p:txBody>
      </p:sp>
      <p:sp>
        <p:nvSpPr>
          <p:cNvPr id="4" name="Slide Number Placeholder 3"/>
          <p:cNvSpPr>
            <a:spLocks noGrp="1"/>
          </p:cNvSpPr>
          <p:nvPr>
            <p:ph type="sldNum" sz="quarter" idx="10"/>
          </p:nvPr>
        </p:nvSpPr>
        <p:spPr/>
        <p:txBody>
          <a:bodyPr/>
          <a:lstStyle/>
          <a:p>
            <a:fld id="{46C4BAEB-8666-BF4F-B424-E66863AB46C0}"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interruption</a:t>
            </a:r>
            <a:r>
              <a:rPr lang="en-US" baseline="0" dirty="0" smtClean="0"/>
              <a:t> in placental function or </a:t>
            </a:r>
            <a:r>
              <a:rPr lang="en-US" baseline="0" dirty="0" err="1" smtClean="0"/>
              <a:t>nn</a:t>
            </a:r>
            <a:r>
              <a:rPr lang="en-US" baseline="0" dirty="0" smtClean="0"/>
              <a:t> respiration, gas exchange w/in tissues is decreased and arterioles in the organs constrict. Survival reflex maintains or increases blood flow to the heart and brain. If inadequate gas exchange continues, heart begins to fail and blood flow to all organs decreases. Lack of adequate blood perfusion and tissue oxygenation interferes with cellular function and leads to organ damage.</a:t>
            </a:r>
            <a:endParaRPr lang="en-US" dirty="0"/>
          </a:p>
        </p:txBody>
      </p:sp>
      <p:sp>
        <p:nvSpPr>
          <p:cNvPr id="4" name="Slide Number Placeholder 3"/>
          <p:cNvSpPr>
            <a:spLocks noGrp="1"/>
          </p:cNvSpPr>
          <p:nvPr>
            <p:ph type="sldNum" sz="quarter" idx="10"/>
          </p:nvPr>
        </p:nvSpPr>
        <p:spPr/>
        <p:txBody>
          <a:bodyPr/>
          <a:lstStyle/>
          <a:p>
            <a:fld id="{46C4BAEB-8666-BF4F-B424-E66863AB46C0}"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airline pilots</a:t>
            </a:r>
            <a:endParaRPr lang="en-US" dirty="0"/>
          </a:p>
        </p:txBody>
      </p:sp>
      <p:sp>
        <p:nvSpPr>
          <p:cNvPr id="4" name="Slide Number Placeholder 3"/>
          <p:cNvSpPr>
            <a:spLocks noGrp="1"/>
          </p:cNvSpPr>
          <p:nvPr>
            <p:ph type="sldNum" sz="quarter" idx="10"/>
          </p:nvPr>
        </p:nvSpPr>
        <p:spPr/>
        <p:txBody>
          <a:bodyPr/>
          <a:lstStyle/>
          <a:p>
            <a:fld id="{46C4BAEB-8666-BF4F-B424-E66863AB46C0}"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A2E7843-DA3D-284C-B937-E0465C20DA7A}" type="datetimeFigureOut">
              <a:rPr lang="en-US" smtClean="0"/>
              <a:pPr/>
              <a:t>3/22/18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F59604A-DDD4-4BE5-9F0F-C50D317D165F}"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E7843-DA3D-284C-B937-E0465C20DA7A}" type="datetimeFigureOut">
              <a:rPr lang="en-US" smtClean="0"/>
              <a:pPr/>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F78D3-B082-A54B-B540-F1255B84CB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A2E7843-DA3D-284C-B937-E0465C20DA7A}" type="datetimeFigureOut">
              <a:rPr lang="en-US" smtClean="0"/>
              <a:pPr/>
              <a:t>3/22/18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53F78D3-B082-A54B-B540-F1255B84CB0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A2E7843-DA3D-284C-B937-E0465C20DA7A}" type="datetimeFigureOut">
              <a:rPr lang="en-US" smtClean="0"/>
              <a:pPr/>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3F78D3-B082-A54B-B540-F1255B84CB0D}"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A2E7843-DA3D-284C-B937-E0465C20DA7A}" type="datetimeFigureOut">
              <a:rPr lang="en-US" smtClean="0"/>
              <a:pPr/>
              <a:t>3/22/18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53F78D3-B082-A54B-B540-F1255B84CB0D}"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A2E7843-DA3D-284C-B937-E0465C20DA7A}" type="datetimeFigureOut">
              <a:rPr lang="en-US" smtClean="0"/>
              <a:pPr/>
              <a:t>3/22/18</a:t>
            </a:fld>
            <a:endParaRPr lang="en-US"/>
          </a:p>
        </p:txBody>
      </p:sp>
      <p:sp>
        <p:nvSpPr>
          <p:cNvPr id="10" name="Slide Number Placeholder 9"/>
          <p:cNvSpPr>
            <a:spLocks noGrp="1"/>
          </p:cNvSpPr>
          <p:nvPr>
            <p:ph type="sldNum" sz="quarter" idx="16"/>
          </p:nvPr>
        </p:nvSpPr>
        <p:spPr/>
        <p:txBody>
          <a:bodyPr rtlCol="0"/>
          <a:lstStyle/>
          <a:p>
            <a:fld id="{D53F78D3-B082-A54B-B540-F1255B84CB0D}"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A2E7843-DA3D-284C-B937-E0465C20DA7A}" type="datetimeFigureOut">
              <a:rPr lang="en-US" smtClean="0"/>
              <a:pPr/>
              <a:t>3/22/18</a:t>
            </a:fld>
            <a:endParaRPr lang="en-US"/>
          </a:p>
        </p:txBody>
      </p:sp>
      <p:sp>
        <p:nvSpPr>
          <p:cNvPr id="12" name="Slide Number Placeholder 11"/>
          <p:cNvSpPr>
            <a:spLocks noGrp="1"/>
          </p:cNvSpPr>
          <p:nvPr>
            <p:ph type="sldNum" sz="quarter" idx="16"/>
          </p:nvPr>
        </p:nvSpPr>
        <p:spPr/>
        <p:txBody>
          <a:bodyPr rtlCol="0"/>
          <a:lstStyle/>
          <a:p>
            <a:fld id="{D53F78D3-B082-A54B-B540-F1255B84CB0D}"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2E7843-DA3D-284C-B937-E0465C20DA7A}" type="datetimeFigureOut">
              <a:rPr lang="en-US" smtClean="0"/>
              <a:pPr/>
              <a:t>3/22/18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53F78D3-B082-A54B-B540-F1255B84CB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E7843-DA3D-284C-B937-E0465C20DA7A}" type="datetimeFigureOut">
              <a:rPr lang="en-US" smtClean="0"/>
              <a:pPr/>
              <a:t>3/22/18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53F78D3-B082-A54B-B540-F1255B84CB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A2E7843-DA3D-284C-B937-E0465C20DA7A}" type="datetimeFigureOut">
              <a:rPr lang="en-US" smtClean="0"/>
              <a:pPr/>
              <a:t>3/22/18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53F78D3-B082-A54B-B540-F1255B84CB0D}"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A2E7843-DA3D-284C-B937-E0465C20DA7A}" type="datetimeFigureOut">
              <a:rPr lang="en-US" smtClean="0"/>
              <a:pPr/>
              <a:t>3/22/18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53F78D3-B082-A54B-B540-F1255B84CB0D}"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A2E7843-DA3D-284C-B937-E0465C20DA7A}" type="datetimeFigureOut">
              <a:rPr lang="en-US" smtClean="0"/>
              <a:pPr/>
              <a:t>3/22/18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53F78D3-B082-A54B-B540-F1255B84CB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07" y="865187"/>
            <a:ext cx="7196328" cy="1470025"/>
          </a:xfrm>
        </p:spPr>
        <p:txBody>
          <a:bodyPr/>
          <a:lstStyle/>
          <a:p>
            <a:r>
              <a:rPr lang="en-US" dirty="0" err="1" smtClean="0"/>
              <a:t>NeoNatal</a:t>
            </a:r>
            <a:r>
              <a:rPr lang="en-US" dirty="0" smtClean="0"/>
              <a:t> Resuscitation</a:t>
            </a:r>
            <a:endParaRPr lang="en-US" dirty="0"/>
          </a:p>
        </p:txBody>
      </p:sp>
      <p:sp>
        <p:nvSpPr>
          <p:cNvPr id="3" name="Subtitle 2"/>
          <p:cNvSpPr>
            <a:spLocks noGrp="1"/>
          </p:cNvSpPr>
          <p:nvPr>
            <p:ph type="subTitle" idx="1"/>
          </p:nvPr>
        </p:nvSpPr>
        <p:spPr>
          <a:xfrm>
            <a:off x="685707" y="2335212"/>
            <a:ext cx="7799387" cy="3200400"/>
          </a:xfrm>
        </p:spPr>
        <p:txBody>
          <a:bodyPr>
            <a:normAutofit/>
          </a:bodyPr>
          <a:lstStyle/>
          <a:p>
            <a:r>
              <a:rPr lang="en-US" sz="2400" dirty="0" smtClean="0"/>
              <a:t>Ramona Sunderwirth, MD</a:t>
            </a:r>
          </a:p>
          <a:p>
            <a:r>
              <a:rPr lang="en-US" sz="2400" dirty="0" smtClean="0"/>
              <a:t>Pediatrics Emergency Medicine</a:t>
            </a:r>
          </a:p>
          <a:p>
            <a:r>
              <a:rPr lang="en-US" sz="2400" dirty="0" smtClean="0"/>
              <a:t>Mt Sinai St Luke’s Hospital Medical Center</a:t>
            </a:r>
          </a:p>
          <a:p>
            <a:r>
              <a:rPr lang="en-US" sz="2400" dirty="0" smtClean="0"/>
              <a:t>New York, NY</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Baby’s cries move fluid out of alveoli</a:t>
            </a:r>
            <a:endParaRPr lang="en-US" dirty="0"/>
          </a:p>
        </p:txBody>
      </p:sp>
      <p:sp>
        <p:nvSpPr>
          <p:cNvPr id="3" name="Content Placeholder 2"/>
          <p:cNvSpPr>
            <a:spLocks noGrp="1"/>
          </p:cNvSpPr>
          <p:nvPr>
            <p:ph sz="quarter" idx="1"/>
          </p:nvPr>
        </p:nvSpPr>
        <p:spPr/>
        <p:txBody>
          <a:bodyPr/>
          <a:lstStyle/>
          <a:p>
            <a:endParaRPr lang="en-US"/>
          </a:p>
        </p:txBody>
      </p:sp>
      <p:pic>
        <p:nvPicPr>
          <p:cNvPr id="149506" name="Picture 2"/>
          <p:cNvPicPr>
            <a:picLocks noChangeAspect="1" noChangeArrowheads="1"/>
          </p:cNvPicPr>
          <p:nvPr/>
        </p:nvPicPr>
        <p:blipFill>
          <a:blip r:embed="rId2"/>
          <a:srcRect/>
          <a:stretch>
            <a:fillRect/>
          </a:stretch>
        </p:blipFill>
        <p:spPr bwMode="auto">
          <a:xfrm rot="16200000">
            <a:off x="2057400" y="-457200"/>
            <a:ext cx="5029200" cy="9144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 Vessels dilate</a:t>
            </a:r>
            <a:endParaRPr lang="en-US" dirty="0"/>
          </a:p>
        </p:txBody>
      </p:sp>
      <p:sp>
        <p:nvSpPr>
          <p:cNvPr id="3" name="Content Placeholder 2"/>
          <p:cNvSpPr>
            <a:spLocks noGrp="1"/>
          </p:cNvSpPr>
          <p:nvPr>
            <p:ph sz="quarter" idx="1"/>
          </p:nvPr>
        </p:nvSpPr>
        <p:spPr>
          <a:xfrm>
            <a:off x="612648" y="1600200"/>
            <a:ext cx="8988552" cy="4495800"/>
          </a:xfrm>
        </p:spPr>
        <p:txBody>
          <a:bodyPr/>
          <a:lstStyle/>
          <a:p>
            <a:endParaRPr lang="en-US" dirty="0"/>
          </a:p>
        </p:txBody>
      </p:sp>
      <p:pic>
        <p:nvPicPr>
          <p:cNvPr id="148483" name="Picture 3"/>
          <p:cNvPicPr>
            <a:picLocks noChangeAspect="1" noChangeArrowheads="1"/>
          </p:cNvPicPr>
          <p:nvPr/>
        </p:nvPicPr>
        <p:blipFill>
          <a:blip r:embed="rId2"/>
          <a:srcRect/>
          <a:stretch>
            <a:fillRect/>
          </a:stretch>
        </p:blipFill>
        <p:spPr bwMode="auto">
          <a:xfrm rot="16200000">
            <a:off x="1600200" y="0"/>
            <a:ext cx="5175250" cy="83756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Born Circulation</a:t>
            </a:r>
            <a:endParaRPr lang="en-US" dirty="0"/>
          </a:p>
        </p:txBody>
      </p:sp>
      <p:sp>
        <p:nvSpPr>
          <p:cNvPr id="3" name="Content Placeholder 2"/>
          <p:cNvSpPr>
            <a:spLocks noGrp="1"/>
          </p:cNvSpPr>
          <p:nvPr>
            <p:ph sz="quarter" idx="1"/>
          </p:nvPr>
        </p:nvSpPr>
        <p:spPr/>
        <p:txBody>
          <a:bodyPr/>
          <a:lstStyle/>
          <a:p>
            <a:endParaRPr lang="en-US"/>
          </a:p>
        </p:txBody>
      </p:sp>
      <p:pic>
        <p:nvPicPr>
          <p:cNvPr id="150530" name="Picture 2"/>
          <p:cNvPicPr>
            <a:picLocks noChangeAspect="1" noChangeArrowheads="1"/>
          </p:cNvPicPr>
          <p:nvPr/>
        </p:nvPicPr>
        <p:blipFill>
          <a:blip r:embed="rId3"/>
          <a:srcRect/>
          <a:stretch>
            <a:fillRect/>
          </a:stretch>
        </p:blipFill>
        <p:spPr bwMode="auto">
          <a:xfrm>
            <a:off x="612648" y="1219200"/>
            <a:ext cx="8153400" cy="56388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a:xfrm>
            <a:off x="0" y="1600200"/>
            <a:ext cx="9144000" cy="4495800"/>
          </a:xfrm>
        </p:spPr>
        <p:txBody>
          <a:bodyPr/>
          <a:lstStyle/>
          <a:p>
            <a:r>
              <a:rPr lang="en-US" dirty="0" smtClean="0"/>
              <a:t>Before birth, the alveoli in the fetal lungs are expanded and filled with (fluid)/(air)</a:t>
            </a:r>
          </a:p>
          <a:p>
            <a:endParaRPr lang="en-US" dirty="0" smtClean="0"/>
          </a:p>
          <a:p>
            <a:r>
              <a:rPr lang="en-US" dirty="0" smtClean="0"/>
              <a:t>Before birth, O2 is supplied to the fetus by the (the placenta)/(the fetal lungs)</a:t>
            </a:r>
          </a:p>
          <a:p>
            <a:endParaRPr lang="en-US" dirty="0" smtClean="0"/>
          </a:p>
          <a:p>
            <a:r>
              <a:rPr lang="en-US" dirty="0" smtClean="0"/>
              <a:t>After birth, air in the alveoli causes vessels in the baby’s lungs to (constrict)/(relax)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sz="quarter" idx="1"/>
          </p:nvPr>
        </p:nvSpPr>
        <p:spPr>
          <a:xfrm>
            <a:off x="0" y="1600200"/>
            <a:ext cx="9144000" cy="4495800"/>
          </a:xfrm>
        </p:spPr>
        <p:txBody>
          <a:bodyPr/>
          <a:lstStyle/>
          <a:p>
            <a:r>
              <a:rPr lang="en-US" dirty="0" smtClean="0"/>
              <a:t>Before birth, the alveoli in the fetal lungs are expanded and filled </a:t>
            </a:r>
            <a:r>
              <a:rPr lang="en-US" dirty="0" smtClean="0">
                <a:solidFill>
                  <a:srgbClr val="FF0000"/>
                </a:solidFill>
              </a:rPr>
              <a:t>with (fluid)</a:t>
            </a:r>
            <a:r>
              <a:rPr lang="en-US" dirty="0" smtClean="0"/>
              <a:t>/(air)</a:t>
            </a:r>
          </a:p>
          <a:p>
            <a:endParaRPr lang="en-US" dirty="0" smtClean="0"/>
          </a:p>
          <a:p>
            <a:r>
              <a:rPr lang="en-US" dirty="0" smtClean="0"/>
              <a:t>Before birth, O2 is supplied to the fetus by the</a:t>
            </a:r>
            <a:r>
              <a:rPr lang="en-US" dirty="0" smtClean="0">
                <a:solidFill>
                  <a:srgbClr val="FF0000"/>
                </a:solidFill>
              </a:rPr>
              <a:t> (the placenta)</a:t>
            </a:r>
            <a:r>
              <a:rPr lang="en-US" dirty="0" smtClean="0"/>
              <a:t>/(the fetal lungs).</a:t>
            </a:r>
          </a:p>
          <a:p>
            <a:endParaRPr lang="en-US" dirty="0" smtClean="0"/>
          </a:p>
          <a:p>
            <a:r>
              <a:rPr lang="en-US" dirty="0" smtClean="0"/>
              <a:t>After birth, air in the alveoli causes vessels in the baby’s lungs to (constrict)/</a:t>
            </a:r>
            <a:r>
              <a:rPr lang="en-US" dirty="0" smtClean="0">
                <a:solidFill>
                  <a:srgbClr val="FF0000"/>
                </a:solidFill>
              </a:rPr>
              <a:t>(relax) </a:t>
            </a:r>
          </a:p>
          <a:p>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newborn respond to an interruption in normal transition?</a:t>
            </a:r>
            <a:endParaRPr lang="en-US" dirty="0"/>
          </a:p>
        </p:txBody>
      </p:sp>
      <p:sp>
        <p:nvSpPr>
          <p:cNvPr id="3" name="Content Placeholder 2"/>
          <p:cNvSpPr>
            <a:spLocks noGrp="1"/>
          </p:cNvSpPr>
          <p:nvPr>
            <p:ph sz="quarter" idx="1"/>
          </p:nvPr>
        </p:nvSpPr>
        <p:spPr>
          <a:xfrm>
            <a:off x="0" y="1828800"/>
            <a:ext cx="9144000" cy="5029200"/>
          </a:xfrm>
        </p:spPr>
        <p:txBody>
          <a:bodyPr/>
          <a:lstStyle/>
          <a:p>
            <a:r>
              <a:rPr lang="en-US" dirty="0" smtClean="0"/>
              <a:t>Irregular, or rapid breathing or apnea</a:t>
            </a:r>
          </a:p>
          <a:p>
            <a:endParaRPr lang="en-US" dirty="0" smtClean="0"/>
          </a:p>
          <a:p>
            <a:r>
              <a:rPr lang="en-US" dirty="0" smtClean="0"/>
              <a:t>Slow heart rate or rapid heart rate</a:t>
            </a:r>
          </a:p>
          <a:p>
            <a:pPr>
              <a:buNone/>
            </a:pPr>
            <a:r>
              <a:rPr lang="en-US" dirty="0" smtClean="0"/>
              <a:t> </a:t>
            </a:r>
          </a:p>
          <a:p>
            <a:r>
              <a:rPr lang="en-US" dirty="0" smtClean="0"/>
              <a:t>Decreased muscle tone</a:t>
            </a:r>
          </a:p>
          <a:p>
            <a:endParaRPr lang="en-US" dirty="0" smtClean="0"/>
          </a:p>
          <a:p>
            <a:r>
              <a:rPr lang="en-US" dirty="0" smtClean="0"/>
              <a:t>Low oxygen saturation</a:t>
            </a:r>
          </a:p>
          <a:p>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2"/>
          <a:srcRect t="11070" b="7749"/>
          <a:stretch>
            <a:fillRect/>
          </a:stretch>
        </p:blipFill>
        <p:spPr bwMode="auto">
          <a:xfrm>
            <a:off x="762000" y="0"/>
            <a:ext cx="744027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Communication and Team Work</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and Teamwork</a:t>
            </a:r>
            <a:endParaRPr lang="en-US" dirty="0"/>
          </a:p>
        </p:txBody>
      </p:sp>
      <p:sp>
        <p:nvSpPr>
          <p:cNvPr id="3" name="Content Placeholder 2"/>
          <p:cNvSpPr>
            <a:spLocks noGrp="1"/>
          </p:cNvSpPr>
          <p:nvPr>
            <p:ph sz="quarter" idx="1"/>
          </p:nvPr>
        </p:nvSpPr>
        <p:spPr>
          <a:xfrm>
            <a:off x="0" y="1600200"/>
            <a:ext cx="9144000" cy="5257800"/>
          </a:xfrm>
        </p:spPr>
        <p:txBody>
          <a:bodyPr/>
          <a:lstStyle/>
          <a:p>
            <a:r>
              <a:rPr lang="en-US" dirty="0" smtClean="0"/>
              <a:t>Focus on teamwork</a:t>
            </a:r>
          </a:p>
          <a:p>
            <a:endParaRPr lang="en-US" dirty="0" smtClean="0"/>
          </a:p>
          <a:p>
            <a:pPr lvl="1"/>
            <a:r>
              <a:rPr lang="en-US" dirty="0" smtClean="0"/>
              <a:t>Poor teamwork and communication are causes for preventable infant deaths in the delivery room</a:t>
            </a:r>
          </a:p>
          <a:p>
            <a:pPr lvl="1"/>
            <a:endParaRPr lang="en-US" dirty="0" smtClean="0"/>
          </a:p>
          <a:p>
            <a:pPr lvl="1"/>
            <a:r>
              <a:rPr lang="en-US" dirty="0" smtClean="0"/>
              <a:t>During complex resuscitation, providers need to perform multiple procedures without delay</a:t>
            </a:r>
          </a:p>
          <a:p>
            <a:pPr lvl="1"/>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resuscitation team briefing</a:t>
            </a:r>
            <a:endParaRPr lang="en-US" dirty="0"/>
          </a:p>
        </p:txBody>
      </p:sp>
      <p:sp>
        <p:nvSpPr>
          <p:cNvPr id="3" name="Content Placeholder 2"/>
          <p:cNvSpPr>
            <a:spLocks noGrp="1"/>
          </p:cNvSpPr>
          <p:nvPr>
            <p:ph sz="quarter" idx="1"/>
          </p:nvPr>
        </p:nvSpPr>
        <p:spPr>
          <a:xfrm>
            <a:off x="0" y="1600200"/>
            <a:ext cx="9144000" cy="5257800"/>
          </a:xfrm>
        </p:spPr>
        <p:txBody>
          <a:bodyPr/>
          <a:lstStyle/>
          <a:p>
            <a:r>
              <a:rPr lang="en-US" dirty="0" smtClean="0"/>
              <a:t>Each team member need to understand roles and tasks</a:t>
            </a:r>
          </a:p>
          <a:p>
            <a:endParaRPr lang="en-US" dirty="0" smtClean="0"/>
          </a:p>
          <a:p>
            <a:r>
              <a:rPr lang="en-US" dirty="0" smtClean="0"/>
              <a:t>Before each birth, review the clinical situation and action plan</a:t>
            </a:r>
          </a:p>
          <a:p>
            <a:endParaRPr lang="en-US" dirty="0" smtClean="0"/>
          </a:p>
          <a:p>
            <a:r>
              <a:rPr lang="en-US" dirty="0" smtClean="0"/>
              <a:t>Assess </a:t>
            </a:r>
            <a:r>
              <a:rPr lang="en-US" dirty="0" err="1" smtClean="0"/>
              <a:t>perinatal</a:t>
            </a:r>
            <a:r>
              <a:rPr lang="en-US" dirty="0" smtClean="0"/>
              <a:t> risk factors, identify team leader, delegate tasks, determine what supplies and equipment needed, identify how to call for additional help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 Natal Resuscitation Course</a:t>
            </a:r>
            <a:endParaRPr lang="en-US" dirty="0"/>
          </a:p>
        </p:txBody>
      </p:sp>
      <p:sp>
        <p:nvSpPr>
          <p:cNvPr id="3" name="Content Placeholder 2"/>
          <p:cNvSpPr>
            <a:spLocks noGrp="1"/>
          </p:cNvSpPr>
          <p:nvPr>
            <p:ph sz="quarter" idx="1"/>
          </p:nvPr>
        </p:nvSpPr>
        <p:spPr>
          <a:xfrm>
            <a:off x="0" y="1589567"/>
            <a:ext cx="4495800" cy="4572000"/>
          </a:xfrm>
        </p:spPr>
        <p:txBody>
          <a:bodyPr>
            <a:normAutofit/>
          </a:bodyPr>
          <a:lstStyle/>
          <a:p>
            <a:r>
              <a:rPr lang="en-US" dirty="0" smtClean="0"/>
              <a:t>Foundations</a:t>
            </a:r>
          </a:p>
          <a:p>
            <a:r>
              <a:rPr lang="en-US" dirty="0" smtClean="0"/>
              <a:t>Preparing for Resuscitation</a:t>
            </a:r>
          </a:p>
          <a:p>
            <a:r>
              <a:rPr lang="en-US" dirty="0" smtClean="0"/>
              <a:t>Initial Steps of Newborn Care</a:t>
            </a:r>
          </a:p>
          <a:p>
            <a:r>
              <a:rPr lang="en-US" dirty="0" smtClean="0"/>
              <a:t>Positive Pressure Ventilation</a:t>
            </a:r>
          </a:p>
          <a:p>
            <a:r>
              <a:rPr lang="en-US" dirty="0" smtClean="0"/>
              <a:t>Alternative Airways: </a:t>
            </a:r>
            <a:r>
              <a:rPr lang="en-US" dirty="0" err="1" smtClean="0"/>
              <a:t>endotracheal</a:t>
            </a:r>
            <a:r>
              <a:rPr lang="en-US" dirty="0" smtClean="0"/>
              <a:t> tubes and Laryngeal masks</a:t>
            </a:r>
          </a:p>
        </p:txBody>
      </p:sp>
      <p:sp>
        <p:nvSpPr>
          <p:cNvPr id="6" name="Content Placeholder 5"/>
          <p:cNvSpPr>
            <a:spLocks noGrp="1"/>
          </p:cNvSpPr>
          <p:nvPr>
            <p:ph sz="quarter" idx="2"/>
          </p:nvPr>
        </p:nvSpPr>
        <p:spPr>
          <a:xfrm>
            <a:off x="4495800" y="1589566"/>
            <a:ext cx="4648199" cy="5268433"/>
          </a:xfrm>
        </p:spPr>
        <p:txBody>
          <a:bodyPr>
            <a:normAutofit/>
          </a:bodyPr>
          <a:lstStyle/>
          <a:p>
            <a:r>
              <a:rPr lang="en-US" dirty="0" smtClean="0"/>
              <a:t>Chest Compressions</a:t>
            </a:r>
          </a:p>
          <a:p>
            <a:r>
              <a:rPr lang="en-US" dirty="0" smtClean="0"/>
              <a:t>Medications</a:t>
            </a:r>
          </a:p>
          <a:p>
            <a:r>
              <a:rPr lang="en-US" dirty="0" smtClean="0"/>
              <a:t>Post resuscitation Care</a:t>
            </a:r>
          </a:p>
          <a:p>
            <a:r>
              <a:rPr lang="en-US" dirty="0" smtClean="0"/>
              <a:t>Resuscitation /Stabilization of Preterm babies</a:t>
            </a:r>
          </a:p>
          <a:p>
            <a:r>
              <a:rPr lang="en-US" dirty="0" smtClean="0"/>
              <a:t>Special considerations</a:t>
            </a:r>
          </a:p>
          <a:p>
            <a:r>
              <a:rPr lang="en-US" dirty="0" smtClean="0"/>
              <a:t>Skills Practice</a:t>
            </a:r>
          </a:p>
          <a:p>
            <a:r>
              <a:rPr lang="en-US" dirty="0" smtClean="0"/>
              <a:t>Case scenarios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 Leader</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r>
              <a:rPr lang="en-US" dirty="0" smtClean="0"/>
              <a:t>Good communication skills</a:t>
            </a:r>
          </a:p>
          <a:p>
            <a:pPr>
              <a:buNone/>
            </a:pPr>
            <a:endParaRPr lang="en-US" dirty="0" smtClean="0"/>
          </a:p>
          <a:p>
            <a:r>
              <a:rPr lang="en-US" dirty="0" smtClean="0"/>
              <a:t>Situational awareness: aware of the “big picture”</a:t>
            </a:r>
            <a:endParaRPr lang="en-US" dirty="0" smtClean="0"/>
          </a:p>
          <a:p>
            <a:pPr lvl="1"/>
            <a:endParaRPr lang="en-US" dirty="0" smtClean="0"/>
          </a:p>
          <a:p>
            <a:r>
              <a:rPr lang="en-US" dirty="0" smtClean="0"/>
              <a:t>If team member changes during resuscitation, a clear verbal statement made so all team members know who team member is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8153400" cy="990600"/>
          </a:xfrm>
        </p:spPr>
        <p:txBody>
          <a:bodyPr/>
          <a:lstStyle/>
          <a:p>
            <a:r>
              <a:rPr lang="en-US" dirty="0" smtClean="0"/>
              <a:t>Effective communication</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endParaRPr lang="en-US" dirty="0" smtClean="0"/>
          </a:p>
          <a:p>
            <a:r>
              <a:rPr lang="en-US" dirty="0" smtClean="0"/>
              <a:t>Every team member shares responsibility for resuscitation</a:t>
            </a:r>
          </a:p>
          <a:p>
            <a:endParaRPr lang="en-US" dirty="0" smtClean="0"/>
          </a:p>
          <a:p>
            <a:r>
              <a:rPr lang="en-US" dirty="0" smtClean="0"/>
              <a:t>Share information and communicate with each other</a:t>
            </a:r>
          </a:p>
          <a:p>
            <a:pPr lvl="1"/>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a:bodyPr>
          <a:lstStyle/>
          <a:p>
            <a:r>
              <a:rPr lang="en-US" dirty="0" smtClean="0"/>
              <a:t>Closed Loop Communication Technique</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pPr lvl="1"/>
            <a:r>
              <a:rPr lang="en-US" sz="2800" dirty="0" smtClean="0"/>
              <a:t>Ensures instructions are heard and understood</a:t>
            </a:r>
          </a:p>
          <a:p>
            <a:pPr lvl="1"/>
            <a:endParaRPr lang="en-US" sz="2800" dirty="0" smtClean="0"/>
          </a:p>
          <a:p>
            <a:pPr lvl="1"/>
            <a:r>
              <a:rPr lang="en-US" sz="2800" dirty="0" smtClean="0"/>
              <a:t>When you give an instruction, direct the request to a specific individual, call them by their name, make eye contact and speak clearly</a:t>
            </a:r>
          </a:p>
          <a:p>
            <a:pPr lvl="1"/>
            <a:endParaRPr lang="en-US" sz="2800" dirty="0" smtClean="0"/>
          </a:p>
          <a:p>
            <a:pPr lvl="1"/>
            <a:r>
              <a:rPr lang="en-US" sz="2800" dirty="0" smtClean="0"/>
              <a:t>After giving instruction, ask the receiver to report back as soon as the tack is completed</a:t>
            </a:r>
          </a:p>
          <a:p>
            <a:pPr lvl="1"/>
            <a:endParaRPr lang="en-US" sz="2800" dirty="0" smtClean="0"/>
          </a:p>
          <a:p>
            <a:pPr lvl="1"/>
            <a:r>
              <a:rPr lang="en-US" sz="2800" dirty="0" smtClean="0"/>
              <a:t>After receiving an instruction, repeat the instruction back to the sender.</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Members</a:t>
            </a:r>
            <a:endParaRPr lang="en-US" dirty="0"/>
          </a:p>
        </p:txBody>
      </p:sp>
      <p:sp>
        <p:nvSpPr>
          <p:cNvPr id="3" name="Content Placeholder 2"/>
          <p:cNvSpPr>
            <a:spLocks noGrp="1"/>
          </p:cNvSpPr>
          <p:nvPr>
            <p:ph sz="quarter" idx="1"/>
          </p:nvPr>
        </p:nvSpPr>
        <p:spPr/>
        <p:txBody>
          <a:bodyPr/>
          <a:lstStyle/>
          <a:p>
            <a:r>
              <a:rPr lang="en-US" dirty="0" smtClean="0"/>
              <a:t>Leader</a:t>
            </a:r>
          </a:p>
          <a:p>
            <a:r>
              <a:rPr lang="en-US" dirty="0" smtClean="0"/>
              <a:t>Airway</a:t>
            </a:r>
          </a:p>
          <a:p>
            <a:r>
              <a:rPr lang="en-US" dirty="0" smtClean="0"/>
              <a:t>Chest compressions</a:t>
            </a:r>
          </a:p>
          <a:p>
            <a:r>
              <a:rPr lang="en-US" dirty="0" smtClean="0"/>
              <a:t>Umbilical Vein/</a:t>
            </a:r>
            <a:r>
              <a:rPr lang="en-US" dirty="0" err="1" smtClean="0"/>
              <a:t>Intraosseous</a:t>
            </a:r>
            <a:r>
              <a:rPr lang="en-US" dirty="0" smtClean="0"/>
              <a:t>/IV access</a:t>
            </a:r>
          </a:p>
          <a:p>
            <a:r>
              <a:rPr lang="en-US" dirty="0" smtClean="0"/>
              <a:t>Recording/Documentation</a:t>
            </a:r>
          </a:p>
          <a:p>
            <a:r>
              <a:rPr lang="en-US" dirty="0" smtClean="0"/>
              <a:t>Medications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resuscitation team debriefing</a:t>
            </a:r>
            <a:endParaRPr lang="en-US" dirty="0"/>
          </a:p>
        </p:txBody>
      </p:sp>
      <p:sp>
        <p:nvSpPr>
          <p:cNvPr id="3" name="Content Placeholder 2"/>
          <p:cNvSpPr>
            <a:spLocks noGrp="1"/>
          </p:cNvSpPr>
          <p:nvPr>
            <p:ph sz="quarter" idx="1"/>
          </p:nvPr>
        </p:nvSpPr>
        <p:spPr>
          <a:xfrm>
            <a:off x="0" y="1600200"/>
            <a:ext cx="9144000" cy="5257800"/>
          </a:xfrm>
        </p:spPr>
        <p:txBody>
          <a:bodyPr/>
          <a:lstStyle/>
          <a:p>
            <a:endParaRPr lang="en-US" dirty="0" smtClean="0"/>
          </a:p>
          <a:p>
            <a:r>
              <a:rPr lang="en-US" dirty="0" smtClean="0"/>
              <a:t>Reinforces good teamwork habits, identifies areas for improvement</a:t>
            </a:r>
          </a:p>
          <a:p>
            <a:pPr>
              <a:buNone/>
            </a:pPr>
            <a:endParaRPr lang="en-US" dirty="0" smtClean="0"/>
          </a:p>
          <a:p>
            <a:r>
              <a:rPr lang="en-US" dirty="0" smtClean="0"/>
              <a:t>May identify major problems or small changes that results in improvements in team performance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 Key Behavioral Skills - 10</a:t>
            </a:r>
            <a:endParaRPr lang="en-US" dirty="0"/>
          </a:p>
        </p:txBody>
      </p:sp>
      <p:sp>
        <p:nvSpPr>
          <p:cNvPr id="3" name="Content Placeholder 2"/>
          <p:cNvSpPr>
            <a:spLocks noGrp="1"/>
          </p:cNvSpPr>
          <p:nvPr>
            <p:ph sz="quarter" idx="1"/>
          </p:nvPr>
        </p:nvSpPr>
        <p:spPr>
          <a:xfrm>
            <a:off x="0" y="1600200"/>
            <a:ext cx="9144000" cy="5257800"/>
          </a:xfrm>
        </p:spPr>
        <p:txBody>
          <a:bodyPr/>
          <a:lstStyle/>
          <a:p>
            <a:endParaRPr lang="en-US" dirty="0" smtClean="0"/>
          </a:p>
          <a:p>
            <a:r>
              <a:rPr lang="en-US" dirty="0" smtClean="0"/>
              <a:t>1 – Know your environment</a:t>
            </a:r>
          </a:p>
          <a:p>
            <a:pPr lvl="1"/>
            <a:r>
              <a:rPr lang="en-US" dirty="0" smtClean="0"/>
              <a:t>Perform equipment check before baby delivered</a:t>
            </a:r>
          </a:p>
          <a:p>
            <a:pPr lvl="1"/>
            <a:endParaRPr lang="en-US" dirty="0" smtClean="0"/>
          </a:p>
          <a:p>
            <a:pPr lvl="1"/>
            <a:r>
              <a:rPr lang="en-US" dirty="0" smtClean="0"/>
              <a:t>Know the location of resuscitation equipment</a:t>
            </a:r>
          </a:p>
          <a:p>
            <a:pPr lvl="1"/>
            <a:endParaRPr lang="en-US" dirty="0" smtClean="0"/>
          </a:p>
          <a:p>
            <a:pPr lvl="1"/>
            <a:r>
              <a:rPr lang="en-US" dirty="0" smtClean="0"/>
              <a:t>Know how to call for help and who is available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Skills cont</a:t>
            </a:r>
            <a:endParaRPr lang="en-US" dirty="0"/>
          </a:p>
        </p:txBody>
      </p:sp>
      <p:sp>
        <p:nvSpPr>
          <p:cNvPr id="3" name="Content Placeholder 2"/>
          <p:cNvSpPr>
            <a:spLocks noGrp="1"/>
          </p:cNvSpPr>
          <p:nvPr>
            <p:ph sz="quarter" idx="1"/>
          </p:nvPr>
        </p:nvSpPr>
        <p:spPr>
          <a:xfrm>
            <a:off x="0" y="1600200"/>
            <a:ext cx="9144000" cy="5257800"/>
          </a:xfrm>
        </p:spPr>
        <p:txBody>
          <a:bodyPr/>
          <a:lstStyle/>
          <a:p>
            <a:r>
              <a:rPr lang="en-US" dirty="0" smtClean="0"/>
              <a:t>2 – Use available information</a:t>
            </a:r>
          </a:p>
          <a:p>
            <a:pPr lvl="1"/>
            <a:r>
              <a:rPr lang="en-US" dirty="0" smtClean="0"/>
              <a:t>Know the prenatal and </a:t>
            </a:r>
            <a:r>
              <a:rPr lang="en-US" dirty="0" err="1" smtClean="0"/>
              <a:t>intrapartum</a:t>
            </a:r>
            <a:r>
              <a:rPr lang="en-US" dirty="0" smtClean="0"/>
              <a:t> history</a:t>
            </a:r>
            <a:r>
              <a:rPr lang="en-US" dirty="0" smtClean="0"/>
              <a:t> </a:t>
            </a:r>
          </a:p>
          <a:p>
            <a:pPr lvl="1"/>
            <a:endParaRPr lang="en-US" dirty="0" smtClean="0"/>
          </a:p>
          <a:p>
            <a:r>
              <a:rPr lang="en-US" dirty="0" smtClean="0"/>
              <a:t>3 – Anticipate and plan</a:t>
            </a:r>
          </a:p>
          <a:p>
            <a:pPr lvl="1"/>
            <a:r>
              <a:rPr lang="en-US" dirty="0" smtClean="0"/>
              <a:t>Pre resuscitation team briefing</a:t>
            </a:r>
          </a:p>
          <a:p>
            <a:pPr lvl="1"/>
            <a:endParaRPr lang="en-US" dirty="0" smtClean="0"/>
          </a:p>
          <a:p>
            <a:pPr lvl="1"/>
            <a:r>
              <a:rPr lang="en-US" dirty="0" smtClean="0"/>
              <a:t>Assign roles and responsibilities</a:t>
            </a:r>
          </a:p>
          <a:p>
            <a:pPr lvl="1"/>
            <a:endParaRPr lang="en-US" dirty="0" smtClean="0"/>
          </a:p>
          <a:p>
            <a:pPr lvl="1"/>
            <a:r>
              <a:rPr lang="en-US" dirty="0" smtClean="0"/>
              <a:t>Discuss an action plan in the event of complications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Skills - cont</a:t>
            </a:r>
            <a:endParaRPr lang="en-US" dirty="0"/>
          </a:p>
        </p:txBody>
      </p:sp>
      <p:sp>
        <p:nvSpPr>
          <p:cNvPr id="3" name="Content Placeholder 2"/>
          <p:cNvSpPr>
            <a:spLocks noGrp="1"/>
          </p:cNvSpPr>
          <p:nvPr>
            <p:ph sz="quarter" idx="1"/>
          </p:nvPr>
        </p:nvSpPr>
        <p:spPr>
          <a:xfrm>
            <a:off x="0" y="1600200"/>
            <a:ext cx="9144000" cy="5257800"/>
          </a:xfrm>
        </p:spPr>
        <p:txBody>
          <a:bodyPr/>
          <a:lstStyle/>
          <a:p>
            <a:r>
              <a:rPr lang="en-US" dirty="0" smtClean="0"/>
              <a:t>4 – clearly identify a team </a:t>
            </a:r>
            <a:r>
              <a:rPr lang="en-US" dirty="0" smtClean="0"/>
              <a:t>leader</a:t>
            </a:r>
          </a:p>
          <a:p>
            <a:endParaRPr lang="en-US" dirty="0" smtClean="0"/>
          </a:p>
          <a:p>
            <a:pPr lvl="1"/>
            <a:r>
              <a:rPr lang="en-US" dirty="0" smtClean="0"/>
              <a:t>Identify the team leader before the </a:t>
            </a:r>
            <a:r>
              <a:rPr lang="en-US" dirty="0" smtClean="0"/>
              <a:t>birth</a:t>
            </a:r>
          </a:p>
          <a:p>
            <a:pPr lvl="1"/>
            <a:endParaRPr lang="en-US" dirty="0" smtClean="0"/>
          </a:p>
          <a:p>
            <a:pPr lvl="1"/>
            <a:r>
              <a:rPr lang="en-US" dirty="0" smtClean="0"/>
              <a:t>Effective </a:t>
            </a:r>
            <a:r>
              <a:rPr lang="en-US" dirty="0" smtClean="0"/>
              <a:t>leaders</a:t>
            </a:r>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skills - cont</a:t>
            </a:r>
            <a:endParaRPr lang="en-US" dirty="0"/>
          </a:p>
        </p:txBody>
      </p:sp>
      <p:sp>
        <p:nvSpPr>
          <p:cNvPr id="3" name="Content Placeholder 2"/>
          <p:cNvSpPr>
            <a:spLocks noGrp="1"/>
          </p:cNvSpPr>
          <p:nvPr>
            <p:ph sz="quarter" idx="1"/>
          </p:nvPr>
        </p:nvSpPr>
        <p:spPr>
          <a:xfrm>
            <a:off x="0" y="1600200"/>
            <a:ext cx="9144000" cy="5486400"/>
          </a:xfrm>
        </p:spPr>
        <p:txBody>
          <a:bodyPr>
            <a:normAutofit/>
          </a:bodyPr>
          <a:lstStyle/>
          <a:p>
            <a:r>
              <a:rPr lang="en-US" dirty="0" smtClean="0"/>
              <a:t>5 – Communicate effectively</a:t>
            </a:r>
          </a:p>
          <a:p>
            <a:pPr lvl="1"/>
            <a:r>
              <a:rPr lang="en-US" dirty="0" smtClean="0"/>
              <a:t>Call team members by name</a:t>
            </a:r>
          </a:p>
          <a:p>
            <a:pPr lvl="1"/>
            <a:r>
              <a:rPr lang="en-US" dirty="0" smtClean="0"/>
              <a:t>Share information actively</a:t>
            </a:r>
          </a:p>
          <a:p>
            <a:pPr lvl="1"/>
            <a:r>
              <a:rPr lang="en-US" dirty="0" smtClean="0"/>
              <a:t>Inform your team if you identify a problem</a:t>
            </a:r>
          </a:p>
          <a:p>
            <a:pPr lvl="1"/>
            <a:r>
              <a:rPr lang="en-US" dirty="0" smtClean="0"/>
              <a:t>Order medications by name, dose, and route</a:t>
            </a:r>
          </a:p>
          <a:p>
            <a:pPr lvl="1"/>
            <a:r>
              <a:rPr lang="en-US" dirty="0" smtClean="0"/>
              <a:t>Use concise, clear language</a:t>
            </a:r>
          </a:p>
          <a:p>
            <a:pPr lvl="1"/>
            <a:r>
              <a:rPr lang="en-US" dirty="0" smtClean="0"/>
              <a:t>Use closed-loop communication</a:t>
            </a:r>
          </a:p>
          <a:p>
            <a:pPr lvl="1"/>
            <a:r>
              <a:rPr lang="en-US" dirty="0" smtClean="0"/>
              <a:t>Ensure that changes in information/assessments are shared</a:t>
            </a:r>
          </a:p>
          <a:p>
            <a:pPr lvl="1"/>
            <a:r>
              <a:rPr lang="en-US" dirty="0" smtClean="0"/>
              <a:t>Include family members in communication as appropriate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Skills - cont</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r>
              <a:rPr lang="en-US" dirty="0" smtClean="0"/>
              <a:t>6 – Delegate </a:t>
            </a:r>
            <a:r>
              <a:rPr lang="en-US" dirty="0" smtClean="0"/>
              <a:t>workload</a:t>
            </a:r>
          </a:p>
          <a:p>
            <a:pPr lvl="1"/>
            <a:r>
              <a:rPr lang="en-US" dirty="0" smtClean="0"/>
              <a:t>D</a:t>
            </a:r>
            <a:r>
              <a:rPr lang="en-US" dirty="0" smtClean="0"/>
              <a:t>o </a:t>
            </a:r>
            <a:r>
              <a:rPr lang="en-US" dirty="0" smtClean="0"/>
              <a:t>not allow on person to become overloaded with </a:t>
            </a:r>
            <a:r>
              <a:rPr lang="en-US" dirty="0" smtClean="0"/>
              <a:t>tasks</a:t>
            </a:r>
          </a:p>
          <a:p>
            <a:pPr lvl="1"/>
            <a:endParaRPr lang="en-US" dirty="0" smtClean="0"/>
          </a:p>
          <a:p>
            <a:r>
              <a:rPr lang="en-US" dirty="0" smtClean="0"/>
              <a:t>7 </a:t>
            </a:r>
            <a:r>
              <a:rPr lang="en-US" dirty="0" smtClean="0"/>
              <a:t>- Allocate attention </a:t>
            </a:r>
            <a:r>
              <a:rPr lang="en-US" dirty="0" smtClean="0"/>
              <a:t>wisely</a:t>
            </a:r>
          </a:p>
          <a:p>
            <a:pPr lvl="1"/>
            <a:r>
              <a:rPr lang="en-US" dirty="0" smtClean="0"/>
              <a:t>Maintain </a:t>
            </a:r>
            <a:r>
              <a:rPr lang="en-US" dirty="0" smtClean="0"/>
              <a:t>situational awareness </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Foundations of NN Resuscitation</a:t>
            </a:r>
            <a:endParaRPr lang="en-US" dirty="0"/>
          </a:p>
        </p:txBody>
      </p:sp>
      <p:sp>
        <p:nvSpPr>
          <p:cNvPr id="9" name="Content Placeholder 8"/>
          <p:cNvSpPr>
            <a:spLocks noGrp="1"/>
          </p:cNvSpPr>
          <p:nvPr>
            <p:ph sz="quarter" idx="1"/>
          </p:nvPr>
        </p:nvSpPr>
        <p:spPr>
          <a:xfrm>
            <a:off x="0" y="1600200"/>
            <a:ext cx="9144000" cy="5257800"/>
          </a:xfrm>
        </p:spPr>
        <p:txBody>
          <a:bodyPr/>
          <a:lstStyle/>
          <a:p>
            <a:r>
              <a:rPr lang="en-US" dirty="0" smtClean="0"/>
              <a:t>Why NN resuscitation skills  are important</a:t>
            </a:r>
          </a:p>
          <a:p>
            <a:endParaRPr lang="en-US" dirty="0" smtClean="0"/>
          </a:p>
          <a:p>
            <a:r>
              <a:rPr lang="en-US" dirty="0" smtClean="0"/>
              <a:t>Physiologic changes that occur during and after birth</a:t>
            </a:r>
          </a:p>
          <a:p>
            <a:endParaRPr lang="en-US" dirty="0" smtClean="0"/>
          </a:p>
          <a:p>
            <a:r>
              <a:rPr lang="en-US" dirty="0" smtClean="0"/>
              <a:t>Format of the Neonatal Resuscitation Program Flow Diagram</a:t>
            </a:r>
          </a:p>
          <a:p>
            <a:endParaRPr lang="en-US" dirty="0" smtClean="0"/>
          </a:p>
          <a:p>
            <a:r>
              <a:rPr lang="en-US" dirty="0" smtClean="0"/>
              <a:t>Communication and teamwork skills used by effective resuscitation teams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Skills - cont</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r>
              <a:rPr lang="en-US" dirty="0" smtClean="0"/>
              <a:t>8 – Use available resources</a:t>
            </a:r>
          </a:p>
          <a:p>
            <a:pPr lvl="1"/>
            <a:r>
              <a:rPr lang="en-US" dirty="0" smtClean="0"/>
              <a:t>Know what personnel are available</a:t>
            </a:r>
          </a:p>
          <a:p>
            <a:pPr lvl="1"/>
            <a:r>
              <a:rPr lang="en-US" dirty="0" smtClean="0"/>
              <a:t>Know what additional or special supplies are available/how to assess them</a:t>
            </a:r>
          </a:p>
          <a:p>
            <a:pPr lvl="1"/>
            <a:endParaRPr lang="en-US" dirty="0" smtClean="0"/>
          </a:p>
          <a:p>
            <a:r>
              <a:rPr lang="en-US" dirty="0" smtClean="0"/>
              <a:t>9 – Call for additional help when needed</a:t>
            </a:r>
          </a:p>
          <a:p>
            <a:pPr lvl="1"/>
            <a:r>
              <a:rPr lang="en-US" dirty="0" smtClean="0"/>
              <a:t>Anticipate need for additional team members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Skills - last</a:t>
            </a:r>
            <a:endParaRPr lang="en-US" dirty="0"/>
          </a:p>
        </p:txBody>
      </p:sp>
      <p:sp>
        <p:nvSpPr>
          <p:cNvPr id="3" name="Content Placeholder 2"/>
          <p:cNvSpPr>
            <a:spLocks noGrp="1"/>
          </p:cNvSpPr>
          <p:nvPr>
            <p:ph sz="quarter" idx="1"/>
          </p:nvPr>
        </p:nvSpPr>
        <p:spPr/>
        <p:txBody>
          <a:bodyPr/>
          <a:lstStyle/>
          <a:p>
            <a:r>
              <a:rPr lang="en-US" dirty="0" smtClean="0"/>
              <a:t>10 – Maintain professional behavior</a:t>
            </a:r>
          </a:p>
          <a:p>
            <a:endParaRPr lang="en-US" dirty="0" smtClean="0"/>
          </a:p>
          <a:p>
            <a:pPr lvl="1"/>
            <a:r>
              <a:rPr lang="en-US" dirty="0" smtClean="0"/>
              <a:t>Use respectful verbal and nonverbal communication</a:t>
            </a:r>
          </a:p>
          <a:p>
            <a:pPr lvl="1"/>
            <a:endParaRPr lang="en-US" dirty="0" smtClean="0"/>
          </a:p>
          <a:p>
            <a:pPr lvl="1"/>
            <a:r>
              <a:rPr lang="en-US" dirty="0" smtClean="0"/>
              <a:t>Seek and offer assistance</a:t>
            </a:r>
          </a:p>
          <a:p>
            <a:pPr lvl="1"/>
            <a:endParaRPr lang="en-US" dirty="0" smtClean="0"/>
          </a:p>
          <a:p>
            <a:pPr lvl="1"/>
            <a:r>
              <a:rPr lang="en-US" dirty="0" smtClean="0"/>
              <a:t>Support and promote teamwork</a:t>
            </a:r>
          </a:p>
          <a:p>
            <a:pPr lvl="1"/>
            <a:endParaRPr lang="en-US" dirty="0" smtClean="0"/>
          </a:p>
          <a:p>
            <a:pPr lvl="1"/>
            <a:r>
              <a:rPr lang="en-US" dirty="0" smtClean="0"/>
              <a:t>Respect and value your team</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r>
              <a:rPr lang="en-US" dirty="0" smtClean="0"/>
              <a:t>Some NB require resuscitation, including assisted ventilation</a:t>
            </a:r>
          </a:p>
          <a:p>
            <a:r>
              <a:rPr lang="en-US" dirty="0" smtClean="0"/>
              <a:t>NB resuscitation is usually the result of respiratory failure, either before or after birth</a:t>
            </a:r>
          </a:p>
          <a:p>
            <a:r>
              <a:rPr lang="en-US" dirty="0" smtClean="0"/>
              <a:t>The most important and effective action in NB resuscitation is to VENTILATE the baby’s lungs</a:t>
            </a:r>
          </a:p>
          <a:p>
            <a:r>
              <a:rPr lang="en-US" dirty="0" smtClean="0"/>
              <a:t>Very few NB require chest compressions or medications</a:t>
            </a:r>
          </a:p>
          <a:p>
            <a:r>
              <a:rPr lang="en-US" dirty="0" smtClean="0"/>
              <a:t>Resuscitation should proceed quickly, efficiently</a:t>
            </a:r>
          </a:p>
          <a:p>
            <a:r>
              <a:rPr lang="en-US" dirty="0" smtClean="0"/>
              <a:t>Teamwork, leadership, communication: critical to success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newborns require a different approach to resuscitation than adults?</a:t>
            </a:r>
            <a:endParaRPr lang="en-US" dirty="0"/>
          </a:p>
        </p:txBody>
      </p:sp>
      <p:sp>
        <p:nvSpPr>
          <p:cNvPr id="3" name="Content Placeholder 2"/>
          <p:cNvSpPr>
            <a:spLocks noGrp="1"/>
          </p:cNvSpPr>
          <p:nvPr>
            <p:ph sz="quarter" idx="1"/>
          </p:nvPr>
        </p:nvSpPr>
        <p:spPr>
          <a:xfrm>
            <a:off x="612648" y="1600200"/>
            <a:ext cx="8531352" cy="5257800"/>
          </a:xfrm>
        </p:spPr>
        <p:txBody>
          <a:bodyPr>
            <a:normAutofit/>
          </a:bodyPr>
          <a:lstStyle/>
          <a:p>
            <a:endParaRPr lang="en-US" dirty="0" smtClean="0"/>
          </a:p>
          <a:p>
            <a:r>
              <a:rPr lang="en-US" dirty="0" smtClean="0"/>
              <a:t>Adults requiring resuscitation</a:t>
            </a:r>
          </a:p>
          <a:p>
            <a:pPr lvl="1"/>
            <a:r>
              <a:rPr lang="en-US" dirty="0" smtClean="0"/>
              <a:t>Trauma</a:t>
            </a:r>
          </a:p>
          <a:p>
            <a:pPr lvl="1"/>
            <a:r>
              <a:rPr lang="en-US" dirty="0" smtClean="0"/>
              <a:t>Existing heart disease</a:t>
            </a:r>
          </a:p>
          <a:p>
            <a:pPr lvl="1"/>
            <a:r>
              <a:rPr lang="en-US" dirty="0" smtClean="0"/>
              <a:t>CAB (Circulation, Airway, Breathing) </a:t>
            </a:r>
          </a:p>
          <a:p>
            <a:pPr lvl="2"/>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newborns require a different approach to resuscitation than adults?</a:t>
            </a:r>
            <a:endParaRPr lang="en-US" dirty="0"/>
          </a:p>
        </p:txBody>
      </p:sp>
      <p:sp>
        <p:nvSpPr>
          <p:cNvPr id="3" name="Content Placeholder 2"/>
          <p:cNvSpPr>
            <a:spLocks noGrp="1"/>
          </p:cNvSpPr>
          <p:nvPr>
            <p:ph sz="quarter" idx="1"/>
          </p:nvPr>
        </p:nvSpPr>
        <p:spPr>
          <a:xfrm>
            <a:off x="612648" y="1600200"/>
            <a:ext cx="8531352" cy="4495800"/>
          </a:xfrm>
        </p:spPr>
        <p:txBody>
          <a:bodyPr/>
          <a:lstStyle/>
          <a:p>
            <a:endParaRPr lang="en-US" dirty="0" smtClean="0"/>
          </a:p>
          <a:p>
            <a:r>
              <a:rPr lang="en-US" dirty="0" smtClean="0"/>
              <a:t>Newborns requiring resuscitation</a:t>
            </a:r>
          </a:p>
          <a:p>
            <a:endParaRPr lang="en-US" dirty="0" smtClean="0"/>
          </a:p>
          <a:p>
            <a:pPr lvl="1"/>
            <a:r>
              <a:rPr lang="en-US" dirty="0" smtClean="0"/>
              <a:t>Respiratory problems leading to inadequate gas exchange</a:t>
            </a:r>
          </a:p>
          <a:p>
            <a:pPr lvl="1"/>
            <a:endParaRPr lang="en-US" dirty="0" smtClean="0"/>
          </a:p>
          <a:p>
            <a:pPr lvl="1"/>
            <a:r>
              <a:rPr lang="en-US" dirty="0" smtClean="0"/>
              <a:t>Respiratory failure</a:t>
            </a:r>
          </a:p>
          <a:p>
            <a:pPr lvl="1"/>
            <a:endParaRPr lang="en-US" dirty="0" smtClean="0"/>
          </a:p>
          <a:p>
            <a:pPr lvl="1"/>
            <a:r>
              <a:rPr lang="en-US" dirty="0" smtClean="0"/>
              <a:t>ABC (Airway, Breathing, Circulation)</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153400" cy="990600"/>
          </a:xfrm>
        </p:spPr>
        <p:txBody>
          <a:bodyPr/>
          <a:lstStyle/>
          <a:p>
            <a:r>
              <a:rPr lang="en-US" dirty="0" smtClean="0"/>
              <a:t>Fetal Circulation</a:t>
            </a:r>
            <a:endParaRPr lang="en-US" dirty="0"/>
          </a:p>
        </p:txBody>
      </p:sp>
      <p:pic>
        <p:nvPicPr>
          <p:cNvPr id="137219" name="Picture 3"/>
          <p:cNvPicPr>
            <a:picLocks noChangeAspect="1" noChangeArrowheads="1"/>
          </p:cNvPicPr>
          <p:nvPr/>
        </p:nvPicPr>
        <p:blipFill>
          <a:blip r:embed="rId3"/>
          <a:srcRect/>
          <a:stretch>
            <a:fillRect/>
          </a:stretch>
        </p:blipFill>
        <p:spPr bwMode="auto">
          <a:xfrm>
            <a:off x="1219200" y="914400"/>
            <a:ext cx="7391400" cy="57531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NeoNatal</a:t>
            </a:r>
            <a:r>
              <a:rPr lang="en-US" dirty="0" smtClean="0"/>
              <a:t> Respiratory Failure</a:t>
            </a:r>
            <a:endParaRPr lang="en-US" dirty="0"/>
          </a:p>
        </p:txBody>
      </p:sp>
      <p:sp>
        <p:nvSpPr>
          <p:cNvPr id="9" name="Content Placeholder 8"/>
          <p:cNvSpPr>
            <a:spLocks noGrp="1"/>
          </p:cNvSpPr>
          <p:nvPr>
            <p:ph sz="quarter" idx="1"/>
          </p:nvPr>
        </p:nvSpPr>
        <p:spPr>
          <a:xfrm>
            <a:off x="0" y="1600200"/>
            <a:ext cx="9144000" cy="4495800"/>
          </a:xfrm>
        </p:spPr>
        <p:txBody>
          <a:bodyPr/>
          <a:lstStyle/>
          <a:p>
            <a:r>
              <a:rPr lang="en-US" dirty="0" smtClean="0"/>
              <a:t>Before Birth</a:t>
            </a:r>
          </a:p>
          <a:p>
            <a:pPr lvl="1"/>
            <a:r>
              <a:rPr lang="en-US" dirty="0" smtClean="0"/>
              <a:t>Early and late stages of respiratory failure</a:t>
            </a:r>
          </a:p>
          <a:p>
            <a:pPr lvl="1"/>
            <a:endParaRPr lang="en-US" dirty="0" smtClean="0"/>
          </a:p>
          <a:p>
            <a:r>
              <a:rPr lang="en-US" dirty="0" smtClean="0"/>
              <a:t>After Birth</a:t>
            </a:r>
          </a:p>
          <a:p>
            <a:pPr lvl="1"/>
            <a:r>
              <a:rPr lang="en-US" dirty="0" smtClean="0"/>
              <a:t>Early or late?</a:t>
            </a:r>
          </a:p>
          <a:p>
            <a:pPr lvl="1"/>
            <a:r>
              <a:rPr lang="en-US" dirty="0" smtClean="0"/>
              <a:t>Baby does not initiate of cannot maintain effective breathing effort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NeoNatal</a:t>
            </a:r>
            <a:r>
              <a:rPr lang="en-US" dirty="0" smtClean="0"/>
              <a:t> Resuscitation Focus</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Establishing effective VENTILATION</a:t>
            </a:r>
          </a:p>
          <a:p>
            <a:endParaRPr lang="en-US" dirty="0" smtClean="0"/>
          </a:p>
          <a:p>
            <a:r>
              <a:rPr lang="en-US" dirty="0" smtClean="0"/>
              <a:t>Single MOST IMPORTANT concept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during the transition from fetal to neonatal circulation?</a:t>
            </a:r>
            <a:endParaRPr lang="en-US" dirty="0"/>
          </a:p>
        </p:txBody>
      </p:sp>
      <p:sp>
        <p:nvSpPr>
          <p:cNvPr id="3" name="Content Placeholder 2"/>
          <p:cNvSpPr>
            <a:spLocks noGrp="1"/>
          </p:cNvSpPr>
          <p:nvPr>
            <p:ph sz="quarter" idx="1"/>
          </p:nvPr>
        </p:nvSpPr>
        <p:spPr>
          <a:xfrm>
            <a:off x="0" y="1447800"/>
            <a:ext cx="9144000" cy="5410200"/>
          </a:xfrm>
        </p:spPr>
        <p:txBody>
          <a:bodyPr>
            <a:normAutofit lnSpcReduction="10000"/>
          </a:bodyPr>
          <a:lstStyle/>
          <a:p>
            <a:r>
              <a:rPr lang="en-US" sz="2800" b="1" dirty="0" smtClean="0"/>
              <a:t>The baby is born, breathes, cord clamped</a:t>
            </a:r>
          </a:p>
          <a:p>
            <a:pPr marL="594360" lvl="2" indent="-320040">
              <a:spcBef>
                <a:spcPts val="700"/>
              </a:spcBef>
              <a:buSzPct val="60000"/>
              <a:buFont typeface="Wingdings"/>
              <a:buChar char=""/>
            </a:pPr>
            <a:r>
              <a:rPr lang="en-US" sz="2800" dirty="0" smtClean="0"/>
              <a:t>Baby now uses lungs, not the placenta, for gas exchange</a:t>
            </a:r>
          </a:p>
          <a:p>
            <a:pPr marL="594360" lvl="2" indent="-320040">
              <a:spcBef>
                <a:spcPts val="700"/>
              </a:spcBef>
              <a:buSzPct val="60000"/>
              <a:buFont typeface="Wingdings"/>
              <a:buChar char=""/>
            </a:pPr>
            <a:endParaRPr lang="en-US" sz="2800" dirty="0" smtClean="0"/>
          </a:p>
          <a:p>
            <a:r>
              <a:rPr lang="en-US" sz="2800" b="1" dirty="0" smtClean="0"/>
              <a:t>Fluid in the lungs is absorbed</a:t>
            </a:r>
          </a:p>
          <a:p>
            <a:pPr lvl="1"/>
            <a:r>
              <a:rPr lang="en-US" sz="2800" dirty="0" smtClean="0"/>
              <a:t>Air replaces fluid in alveoli,</a:t>
            </a:r>
          </a:p>
          <a:p>
            <a:pPr lvl="1"/>
            <a:r>
              <a:rPr lang="en-US" sz="2800" dirty="0" smtClean="0"/>
              <a:t>O2 moves from alveoli into pulmonary blood vessels</a:t>
            </a:r>
          </a:p>
          <a:p>
            <a:pPr lvl="1"/>
            <a:r>
              <a:rPr lang="en-US" sz="2800" dirty="0" smtClean="0"/>
              <a:t>CO2 moves into alveoli and is exhaled</a:t>
            </a:r>
          </a:p>
          <a:p>
            <a:pPr lvl="1">
              <a:buNone/>
            </a:pPr>
            <a:r>
              <a:rPr lang="en-US" sz="2800" dirty="0" smtClean="0"/>
              <a:t> </a:t>
            </a:r>
          </a:p>
          <a:p>
            <a:r>
              <a:rPr lang="en-US" sz="2800" b="1" dirty="0" smtClean="0"/>
              <a:t>Air in alveoli causes blood vessels in the lung to dilate</a:t>
            </a:r>
          </a:p>
          <a:p>
            <a:pPr lvl="1"/>
            <a:r>
              <a:rPr lang="en-US" sz="2800" dirty="0" smtClean="0"/>
              <a:t>Pulmonary blood flood increases</a:t>
            </a:r>
          </a:p>
          <a:p>
            <a:pPr lvl="1"/>
            <a:r>
              <a:rPr lang="en-US" sz="2800" dirty="0" err="1" smtClean="0"/>
              <a:t>Ductus</a:t>
            </a:r>
            <a:r>
              <a:rPr lang="en-US" sz="2800" dirty="0" smtClean="0"/>
              <a:t> </a:t>
            </a:r>
            <a:r>
              <a:rPr lang="en-US" sz="2800" dirty="0" err="1" smtClean="0"/>
              <a:t>arteriosis</a:t>
            </a:r>
            <a:r>
              <a:rPr lang="en-US" sz="2800" dirty="0" smtClean="0"/>
              <a:t> constricts  </a:t>
            </a:r>
            <a:endParaRPr lang="en-US" sz="2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2649</TotalTime>
  <Words>1613</Words>
  <Application>Microsoft Macintosh PowerPoint</Application>
  <PresentationFormat>On-screen Show (4:3)</PresentationFormat>
  <Paragraphs>237</Paragraphs>
  <Slides>32</Slides>
  <Notes>15</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Median</vt:lpstr>
      <vt:lpstr>NeoNatal Resuscitation</vt:lpstr>
      <vt:lpstr>Neo Natal Resuscitation Course</vt:lpstr>
      <vt:lpstr>Foundations of NN Resuscitation</vt:lpstr>
      <vt:lpstr>Why do newborns require a different approach to resuscitation than adults?</vt:lpstr>
      <vt:lpstr>Why do newborns require a different approach to resuscitation than adults?</vt:lpstr>
      <vt:lpstr>Fetal Circulation</vt:lpstr>
      <vt:lpstr>NeoNatal Respiratory Failure</vt:lpstr>
      <vt:lpstr>NeoNatal Resuscitation Focus</vt:lpstr>
      <vt:lpstr>What happens during the transition from fetal to neonatal circulation?</vt:lpstr>
      <vt:lpstr>Baby’s cries move fluid out of alveoli</vt:lpstr>
      <vt:lpstr>Pulmonary Vessels dilate</vt:lpstr>
      <vt:lpstr>New Born Circulation</vt:lpstr>
      <vt:lpstr>Review</vt:lpstr>
      <vt:lpstr>Answers</vt:lpstr>
      <vt:lpstr>How does newborn respond to an interruption in normal transition?</vt:lpstr>
      <vt:lpstr>Slide 16</vt:lpstr>
      <vt:lpstr>Communication and Team Work</vt:lpstr>
      <vt:lpstr>Communication and Teamwork</vt:lpstr>
      <vt:lpstr>Pre resuscitation team briefing</vt:lpstr>
      <vt:lpstr>The Team Leader</vt:lpstr>
      <vt:lpstr>Effective communication</vt:lpstr>
      <vt:lpstr>Closed Loop Communication Technique</vt:lpstr>
      <vt:lpstr>Team Members</vt:lpstr>
      <vt:lpstr>Post resuscitation team debriefing</vt:lpstr>
      <vt:lpstr>NN Key Behavioral Skills - 10</vt:lpstr>
      <vt:lpstr>Behavioral Skills cont</vt:lpstr>
      <vt:lpstr>Behavioral Skills - cont</vt:lpstr>
      <vt:lpstr>Behavioral skills - cont</vt:lpstr>
      <vt:lpstr>Behavioral Skills - cont</vt:lpstr>
      <vt:lpstr>Behavioral Skills - cont</vt:lpstr>
      <vt:lpstr>Behavioral Skills - last</vt:lpstr>
      <vt:lpstr>Key Points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NeoNatal Resuscitation</dc:title>
  <dc:creator>ramona sunderwirth</dc:creator>
  <cp:lastModifiedBy>ramona sunderwirth</cp:lastModifiedBy>
  <cp:revision>27</cp:revision>
  <dcterms:created xsi:type="dcterms:W3CDTF">2018-03-22T15:40:08Z</dcterms:created>
  <dcterms:modified xsi:type="dcterms:W3CDTF">2018-03-22T15:50:05Z</dcterms:modified>
</cp:coreProperties>
</file>